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84B9"/>
    <a:srgbClr val="D28D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9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it-IT"/>
              <a:t>Fare clic per modificare lo stile del titolo</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9682A76-D754-498E-A0DC-59C63E4C3B89}" type="datetimeFigureOut">
              <a:rPr lang="it-IT" smtClean="0"/>
              <a:t>10/05/2021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24798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682A76-D754-498E-A0DC-59C63E4C3B89}" type="datetimeFigureOut">
              <a:rPr lang="it-IT" smtClean="0"/>
              <a:t>10/05/2021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3467680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682A76-D754-498E-A0DC-59C63E4C3B89}" type="datetimeFigureOut">
              <a:rPr lang="it-IT" smtClean="0"/>
              <a:t>10/05/2021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445995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682A76-D754-498E-A0DC-59C63E4C3B89}" type="datetimeFigureOut">
              <a:rPr lang="it-IT" smtClean="0"/>
              <a:t>10/05/2021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3928730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it-IT"/>
              <a:t>Fare clic per modificare lo stile del titolo</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9682A76-D754-498E-A0DC-59C63E4C3B89}" type="datetimeFigureOut">
              <a:rPr lang="it-IT" smtClean="0"/>
              <a:t>10/05/2021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160545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9682A76-D754-498E-A0DC-59C63E4C3B89}" type="datetimeFigureOut">
              <a:rPr lang="it-IT" smtClean="0"/>
              <a:t>10/05/2021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1347928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472381" y="3340100"/>
            <a:ext cx="2901255" cy="4912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3471863" y="3340100"/>
            <a:ext cx="2915543" cy="4912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9682A76-D754-498E-A0DC-59C63E4C3B89}" type="datetimeFigureOut">
              <a:rPr lang="it-IT" smtClean="0"/>
              <a:t>10/05/2021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269275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19682A76-D754-498E-A0DC-59C63E4C3B89}" type="datetimeFigureOut">
              <a:rPr lang="it-IT" smtClean="0"/>
              <a:t>10/05/2021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1952518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82A76-D754-498E-A0DC-59C63E4C3B89}" type="datetimeFigureOut">
              <a:rPr lang="it-IT" smtClean="0"/>
              <a:t>10/05/2021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1091416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it-IT"/>
              <a:t>Fare clic per modificare lo stile del titolo</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9682A76-D754-498E-A0DC-59C63E4C3B89}" type="datetimeFigureOut">
              <a:rPr lang="it-IT" smtClean="0"/>
              <a:t>10/05/2021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3148498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9682A76-D754-498E-A0DC-59C63E4C3B89}" type="datetimeFigureOut">
              <a:rPr lang="it-IT" smtClean="0"/>
              <a:t>10/05/2021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856A84F-0440-4FC1-BA00-8C7E8FF1BE02}" type="slidenum">
              <a:rPr lang="it-IT" smtClean="0"/>
              <a:t>‹N›</a:t>
            </a:fld>
            <a:endParaRPr lang="it-IT"/>
          </a:p>
        </p:txBody>
      </p:sp>
    </p:spTree>
    <p:extLst>
      <p:ext uri="{BB962C8B-B14F-4D97-AF65-F5344CB8AC3E}">
        <p14:creationId xmlns:p14="http://schemas.microsoft.com/office/powerpoint/2010/main" val="1035611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9682A76-D754-498E-A0DC-59C63E4C3B89}" type="datetimeFigureOut">
              <a:rPr lang="it-IT" smtClean="0"/>
              <a:t>10/05/2021</a:t>
            </a:fld>
            <a:endParaRPr lang="it-IT"/>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856A84F-0440-4FC1-BA00-8C7E8FF1BE02}" type="slidenum">
              <a:rPr lang="it-IT" smtClean="0"/>
              <a:t>‹N›</a:t>
            </a:fld>
            <a:endParaRPr lang="it-IT"/>
          </a:p>
        </p:txBody>
      </p:sp>
    </p:spTree>
    <p:extLst>
      <p:ext uri="{BB962C8B-B14F-4D97-AF65-F5344CB8AC3E}">
        <p14:creationId xmlns:p14="http://schemas.microsoft.com/office/powerpoint/2010/main" val="406968092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E3A694-B8FC-4450-987D-38A5AEA74DD6}"/>
              </a:ext>
            </a:extLst>
          </p:cNvPr>
          <p:cNvSpPr>
            <a:spLocks noGrp="1"/>
          </p:cNvSpPr>
          <p:nvPr>
            <p:ph type="ctrTitle"/>
          </p:nvPr>
        </p:nvSpPr>
        <p:spPr>
          <a:xfrm>
            <a:off x="362495" y="2494730"/>
            <a:ext cx="5975168" cy="809549"/>
          </a:xfrm>
        </p:spPr>
        <p:txBody>
          <a:bodyPr>
            <a:noAutofit/>
          </a:bodyPr>
          <a:lstStyle/>
          <a:p>
            <a:r>
              <a:rPr lang="it-IT" sz="2800" b="1" i="1" dirty="0">
                <a:solidFill>
                  <a:srgbClr val="9F84B9"/>
                </a:solidFill>
                <a:effectLst>
                  <a:outerShdw blurRad="38100" dist="38100" dir="2700000" algn="tl">
                    <a:srgbClr val="000000">
                      <a:alpha val="43137"/>
                    </a:srgbClr>
                  </a:outerShdw>
                </a:effectLst>
                <a:latin typeface="Candara" panose="020E0502030303020204" pitchFamily="34" charset="0"/>
                <a:ea typeface="Calibri" panose="020F0502020204030204" pitchFamily="34" charset="0"/>
              </a:rPr>
              <a:t>Dopo la ratifica della Convenzione OIL. </a:t>
            </a:r>
            <a:br>
              <a:rPr lang="it-IT" sz="2800" b="1" i="1" dirty="0">
                <a:solidFill>
                  <a:srgbClr val="9F84B9"/>
                </a:solidFill>
                <a:effectLst>
                  <a:outerShdw blurRad="38100" dist="38100" dir="2700000" algn="tl">
                    <a:srgbClr val="000000">
                      <a:alpha val="43137"/>
                    </a:srgbClr>
                  </a:outerShdw>
                </a:effectLst>
                <a:latin typeface="Candara" panose="020E0502030303020204" pitchFamily="34" charset="0"/>
                <a:ea typeface="Calibri" panose="020F0502020204030204" pitchFamily="34" charset="0"/>
              </a:rPr>
            </a:br>
            <a:r>
              <a:rPr lang="it-IT" sz="2800" b="1" i="1" dirty="0">
                <a:solidFill>
                  <a:srgbClr val="9F84B9"/>
                </a:solidFill>
                <a:effectLst>
                  <a:outerShdw blurRad="38100" dist="38100" dir="2700000" algn="tl">
                    <a:srgbClr val="000000">
                      <a:alpha val="43137"/>
                    </a:srgbClr>
                  </a:outerShdw>
                </a:effectLst>
                <a:latin typeface="Candara" panose="020E0502030303020204" pitchFamily="34" charset="0"/>
                <a:ea typeface="Calibri" panose="020F0502020204030204" pitchFamily="34" charset="0"/>
              </a:rPr>
              <a:t>Strumenti e strategie nella PA</a:t>
            </a:r>
            <a:endParaRPr lang="it-IT" sz="2800" b="1" dirty="0">
              <a:solidFill>
                <a:srgbClr val="9F84B9"/>
              </a:solidFill>
              <a:effectLst>
                <a:outerShdw blurRad="38100" dist="38100" dir="2700000" algn="tl">
                  <a:srgbClr val="000000">
                    <a:alpha val="43137"/>
                  </a:srgbClr>
                </a:outerShdw>
              </a:effectLst>
              <a:latin typeface="Candara" panose="020E0502030303020204" pitchFamily="34" charset="0"/>
            </a:endParaRPr>
          </a:p>
        </p:txBody>
      </p:sp>
      <p:sp>
        <p:nvSpPr>
          <p:cNvPr id="3" name="Sottotitolo 2">
            <a:extLst>
              <a:ext uri="{FF2B5EF4-FFF2-40B4-BE49-F238E27FC236}">
                <a16:creationId xmlns:a16="http://schemas.microsoft.com/office/drawing/2014/main" id="{EEE005A0-7335-4E24-B1BB-DFCAFF7BCBFF}"/>
              </a:ext>
            </a:extLst>
          </p:cNvPr>
          <p:cNvSpPr>
            <a:spLocks noGrp="1"/>
          </p:cNvSpPr>
          <p:nvPr>
            <p:ph type="subTitle" idx="1"/>
          </p:nvPr>
        </p:nvSpPr>
        <p:spPr>
          <a:xfrm>
            <a:off x="0" y="2070529"/>
            <a:ext cx="6858000" cy="195476"/>
          </a:xfrm>
        </p:spPr>
        <p:txBody>
          <a:bodyPr>
            <a:noAutofit/>
          </a:bodyPr>
          <a:lstStyle/>
          <a:p>
            <a:r>
              <a:rPr lang="it-IT" sz="1600" b="1" dirty="0">
                <a:solidFill>
                  <a:schemeClr val="tx2">
                    <a:lumMod val="50000"/>
                  </a:schemeClr>
                </a:solidFill>
                <a:latin typeface="Arial Black" panose="020B0A04020102020204" pitchFamily="34" charset="0"/>
                <a:cs typeface="Calibri" panose="020F0502020204030204" pitchFamily="34" charset="0"/>
              </a:rPr>
              <a:t>14 maggio 2021 – ore 10,30</a:t>
            </a:r>
          </a:p>
        </p:txBody>
      </p:sp>
      <p:sp>
        <p:nvSpPr>
          <p:cNvPr id="6" name="CasellaDiTesto 5">
            <a:extLst>
              <a:ext uri="{FF2B5EF4-FFF2-40B4-BE49-F238E27FC236}">
                <a16:creationId xmlns:a16="http://schemas.microsoft.com/office/drawing/2014/main" id="{6D7A5570-0CB6-4C6C-B0CA-C3E4B5DD6946}"/>
              </a:ext>
            </a:extLst>
          </p:cNvPr>
          <p:cNvSpPr txBox="1"/>
          <p:nvPr/>
        </p:nvSpPr>
        <p:spPr>
          <a:xfrm>
            <a:off x="1359877" y="3379115"/>
            <a:ext cx="4079631" cy="535531"/>
          </a:xfrm>
          <a:prstGeom prst="rect">
            <a:avLst/>
          </a:prstGeom>
        </p:spPr>
        <p:txBody>
          <a:bodyPr vert="horz" lIns="91440" tIns="45720" rIns="91440" bIns="45720" rtlCol="0">
            <a:noAutofit/>
          </a:bodyPr>
          <a:lstStyle>
            <a:lvl1pPr indent="0" algn="ctr" defTabSz="685800">
              <a:lnSpc>
                <a:spcPct val="90000"/>
              </a:lnSpc>
              <a:spcBef>
                <a:spcPts val="750"/>
              </a:spcBef>
              <a:buFont typeface="Arial" panose="020B0604020202020204" pitchFamily="34" charset="0"/>
              <a:buNone/>
              <a:defRPr sz="1600" b="1">
                <a:solidFill>
                  <a:schemeClr val="tx2">
                    <a:lumMod val="50000"/>
                  </a:schemeClr>
                </a:solidFill>
                <a:latin typeface="Arial Black" panose="020B0A04020102020204" pitchFamily="34" charset="0"/>
                <a:cs typeface="Calibri" panose="020F0502020204030204" pitchFamily="34" charset="0"/>
              </a:defRPr>
            </a:lvl1pPr>
            <a:lvl2pPr marL="342900" indent="0" algn="ctr" defTabSz="685800">
              <a:lnSpc>
                <a:spcPct val="90000"/>
              </a:lnSpc>
              <a:spcBef>
                <a:spcPts val="375"/>
              </a:spcBef>
              <a:buFont typeface="Arial" panose="020B0604020202020204" pitchFamily="34" charset="0"/>
              <a:buNone/>
              <a:defRPr sz="1500"/>
            </a:lvl2pPr>
            <a:lvl3pPr marL="685800" indent="0" algn="ctr" defTabSz="685800">
              <a:lnSpc>
                <a:spcPct val="90000"/>
              </a:lnSpc>
              <a:spcBef>
                <a:spcPts val="375"/>
              </a:spcBef>
              <a:buFont typeface="Arial" panose="020B0604020202020204" pitchFamily="34" charset="0"/>
              <a:buNone/>
              <a:defRPr sz="1350"/>
            </a:lvl3pPr>
            <a:lvl4pPr marL="1028700" indent="0" algn="ctr" defTabSz="685800">
              <a:lnSpc>
                <a:spcPct val="90000"/>
              </a:lnSpc>
              <a:spcBef>
                <a:spcPts val="375"/>
              </a:spcBef>
              <a:buFont typeface="Arial" panose="020B0604020202020204" pitchFamily="34" charset="0"/>
              <a:buNone/>
              <a:defRPr sz="1200"/>
            </a:lvl4pPr>
            <a:lvl5pPr marL="1371600" indent="0" algn="ctr" defTabSz="685800">
              <a:lnSpc>
                <a:spcPct val="90000"/>
              </a:lnSpc>
              <a:spcBef>
                <a:spcPts val="375"/>
              </a:spcBef>
              <a:buFont typeface="Arial" panose="020B0604020202020204" pitchFamily="34" charset="0"/>
              <a:buNone/>
              <a:defRPr sz="1200"/>
            </a:lvl5pPr>
            <a:lvl6pPr marL="1714500" indent="0" algn="ctr" defTabSz="685800">
              <a:lnSpc>
                <a:spcPct val="90000"/>
              </a:lnSpc>
              <a:spcBef>
                <a:spcPts val="375"/>
              </a:spcBef>
              <a:buFont typeface="Arial" panose="020B0604020202020204" pitchFamily="34" charset="0"/>
              <a:buNone/>
              <a:defRPr sz="1200"/>
            </a:lvl6pPr>
            <a:lvl7pPr marL="2057400" indent="0" algn="ctr" defTabSz="685800">
              <a:lnSpc>
                <a:spcPct val="90000"/>
              </a:lnSpc>
              <a:spcBef>
                <a:spcPts val="375"/>
              </a:spcBef>
              <a:buFont typeface="Arial" panose="020B0604020202020204" pitchFamily="34" charset="0"/>
              <a:buNone/>
              <a:defRPr sz="1200"/>
            </a:lvl7pPr>
            <a:lvl8pPr marL="2400300" indent="0" algn="ctr" defTabSz="685800">
              <a:lnSpc>
                <a:spcPct val="90000"/>
              </a:lnSpc>
              <a:spcBef>
                <a:spcPts val="375"/>
              </a:spcBef>
              <a:buFont typeface="Arial" panose="020B0604020202020204" pitchFamily="34" charset="0"/>
              <a:buNone/>
              <a:defRPr sz="1200"/>
            </a:lvl8pPr>
            <a:lvl9pPr marL="2743200" indent="0" algn="ctr" defTabSz="685800">
              <a:lnSpc>
                <a:spcPct val="90000"/>
              </a:lnSpc>
              <a:spcBef>
                <a:spcPts val="375"/>
              </a:spcBef>
              <a:buFont typeface="Arial" panose="020B0604020202020204" pitchFamily="34" charset="0"/>
              <a:buNone/>
              <a:defRPr sz="1200"/>
            </a:lvl9pPr>
          </a:lstStyle>
          <a:p>
            <a:r>
              <a:rPr lang="it-IT" sz="1200" dirty="0"/>
              <a:t>A cura della prof.ssa Laura Calafà</a:t>
            </a:r>
          </a:p>
        </p:txBody>
      </p:sp>
      <p:sp>
        <p:nvSpPr>
          <p:cNvPr id="8" name="CasellaDiTesto 7">
            <a:extLst>
              <a:ext uri="{FF2B5EF4-FFF2-40B4-BE49-F238E27FC236}">
                <a16:creationId xmlns:a16="http://schemas.microsoft.com/office/drawing/2014/main" id="{32C639B9-716F-46DC-BB7B-46B9D49007E6}"/>
              </a:ext>
            </a:extLst>
          </p:cNvPr>
          <p:cNvSpPr txBox="1"/>
          <p:nvPr/>
        </p:nvSpPr>
        <p:spPr>
          <a:xfrm>
            <a:off x="17123" y="8128337"/>
            <a:ext cx="6858000" cy="1015663"/>
          </a:xfrm>
          <a:prstGeom prst="rect">
            <a:avLst/>
          </a:prstGeom>
          <a:solidFill>
            <a:srgbClr val="9F84B9"/>
          </a:solidFill>
        </p:spPr>
        <p:txBody>
          <a:bodyPr wrap="square" rtlCol="0">
            <a:spAutoFit/>
          </a:bodyPr>
          <a:lstStyle/>
          <a:p>
            <a:pPr algn="ctr"/>
            <a:r>
              <a:rPr lang="it-IT" b="1" dirty="0">
                <a:solidFill>
                  <a:schemeClr val="bg1"/>
                </a:solidFill>
              </a:rPr>
              <a:t>Evento formativo </a:t>
            </a:r>
            <a:r>
              <a:rPr lang="it-IT" b="1" i="1" dirty="0">
                <a:solidFill>
                  <a:schemeClr val="bg1"/>
                </a:solidFill>
              </a:rPr>
              <a:t>online</a:t>
            </a:r>
          </a:p>
          <a:p>
            <a:pPr algn="ctr"/>
            <a:r>
              <a:rPr lang="it-IT" sz="1400" b="1" i="1" dirty="0">
                <a:solidFill>
                  <a:schemeClr val="bg1"/>
                </a:solidFill>
              </a:rPr>
              <a:t>Iniziativa inserita nell’ambito delle attività attuative del Protocollo di intesa finalizzato al contrasto della violenza contro le donne sul luogo di lavoro firmato dalla Rete Nazionale dei Comitati Unici di garanzia con i Ministeri della PA e delle Pari Opportunità</a:t>
            </a:r>
            <a:endParaRPr lang="it-IT" sz="1050" b="1" i="1" dirty="0">
              <a:solidFill>
                <a:schemeClr val="bg1"/>
              </a:solidFill>
            </a:endParaRPr>
          </a:p>
        </p:txBody>
      </p:sp>
      <p:pic>
        <p:nvPicPr>
          <p:cNvPr id="5" name="Immagine 4"/>
          <p:cNvPicPr>
            <a:picLocks noChangeAspect="1"/>
          </p:cNvPicPr>
          <p:nvPr/>
        </p:nvPicPr>
        <p:blipFill>
          <a:blip r:embed="rId2">
            <a:extLst>
              <a:ext uri="{BEBA8EAE-BF5A-486C-A8C5-ECC9F3942E4B}">
                <a14:imgProps xmlns:a14="http://schemas.microsoft.com/office/drawing/2010/main">
                  <a14:imgLayer r:embed="rId3">
                    <a14:imgEffect>
                      <a14:sharpenSoften amount="-8000"/>
                    </a14:imgEffect>
                    <a14:imgEffect>
                      <a14:saturation sat="58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0" y="-23077"/>
            <a:ext cx="6858000" cy="1652954"/>
          </a:xfrm>
          <a:prstGeom prst="rect">
            <a:avLst/>
          </a:prstGeom>
        </p:spPr>
      </p:pic>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7988" y="6880147"/>
            <a:ext cx="2464182" cy="1213610"/>
          </a:xfrm>
          <a:prstGeom prst="rect">
            <a:avLst/>
          </a:prstGeom>
        </p:spPr>
      </p:pic>
      <p:sp>
        <p:nvSpPr>
          <p:cNvPr id="9" name="CasellaDiTesto 8"/>
          <p:cNvSpPr txBox="1"/>
          <p:nvPr/>
        </p:nvSpPr>
        <p:spPr>
          <a:xfrm>
            <a:off x="362494" y="3700700"/>
            <a:ext cx="6167259" cy="3539430"/>
          </a:xfrm>
          <a:prstGeom prst="rect">
            <a:avLst/>
          </a:prstGeom>
          <a:noFill/>
        </p:spPr>
        <p:txBody>
          <a:bodyPr wrap="square" rtlCol="0">
            <a:spAutoFit/>
          </a:bodyPr>
          <a:lstStyle/>
          <a:p>
            <a:pPr algn="just"/>
            <a:r>
              <a:rPr lang="it-IT" sz="1400" dirty="0">
                <a:solidFill>
                  <a:schemeClr val="tx2">
                    <a:lumMod val="50000"/>
                  </a:schemeClr>
                </a:solidFill>
                <a:latin typeface="Calibri" panose="020F0502020204030204" pitchFamily="34" charset="0"/>
                <a:cs typeface="Calibri" panose="020F0502020204030204" pitchFamily="34" charset="0"/>
              </a:rPr>
              <a:t>Il focus dell’evento formativo è incentrato sulle strategie di attuazione della convenzione OIL nel mondo del  lavoro pubblico e al ruolo centrale che svolgono i Comitati Unici di Garanzia nella prevenzione della violenza di genere. </a:t>
            </a:r>
          </a:p>
          <a:p>
            <a:pPr algn="just"/>
            <a:r>
              <a:rPr lang="it-IT" sz="1400" dirty="0">
                <a:solidFill>
                  <a:schemeClr val="tx2">
                    <a:lumMod val="50000"/>
                  </a:schemeClr>
                </a:solidFill>
                <a:latin typeface="Calibri" panose="020F0502020204030204" pitchFamily="34" charset="0"/>
                <a:cs typeface="Calibri" panose="020F0502020204030204" pitchFamily="34" charset="0"/>
              </a:rPr>
              <a:t>La Convenzione OIL n. 190 è stata ratificata dal Parlamento italiano nel gennaio 2021 e prevede che ciascuno Stato si impegni ad adottare leggi, regolamenti, sistemi di verifica e controllo che contrastino ogni forma di </a:t>
            </a:r>
            <a:r>
              <a:rPr lang="it-IT" sz="1400" b="1" dirty="0">
                <a:solidFill>
                  <a:schemeClr val="tx2">
                    <a:lumMod val="50000"/>
                  </a:schemeClr>
                </a:solidFill>
                <a:latin typeface="Calibri" panose="020F0502020204030204" pitchFamily="34" charset="0"/>
                <a:cs typeface="Calibri" panose="020F0502020204030204" pitchFamily="34" charset="0"/>
              </a:rPr>
              <a:t>violenza</a:t>
            </a:r>
            <a:r>
              <a:rPr lang="it-IT" sz="1400" dirty="0">
                <a:solidFill>
                  <a:schemeClr val="tx2">
                    <a:lumMod val="50000"/>
                  </a:schemeClr>
                </a:solidFill>
                <a:latin typeface="Calibri" panose="020F0502020204030204" pitchFamily="34" charset="0"/>
                <a:cs typeface="Calibri" panose="020F0502020204030204" pitchFamily="34" charset="0"/>
              </a:rPr>
              <a:t> e </a:t>
            </a:r>
            <a:r>
              <a:rPr lang="it-IT" sz="1400" b="1" dirty="0">
                <a:solidFill>
                  <a:schemeClr val="tx2">
                    <a:lumMod val="50000"/>
                  </a:schemeClr>
                </a:solidFill>
                <a:latin typeface="Calibri" panose="020F0502020204030204" pitchFamily="34" charset="0"/>
                <a:cs typeface="Calibri" panose="020F0502020204030204" pitchFamily="34" charset="0"/>
              </a:rPr>
              <a:t>molestia</a:t>
            </a:r>
            <a:r>
              <a:rPr lang="it-IT" sz="1400" dirty="0">
                <a:solidFill>
                  <a:schemeClr val="tx2">
                    <a:lumMod val="50000"/>
                  </a:schemeClr>
                </a:solidFill>
                <a:latin typeface="Calibri" panose="020F0502020204030204" pitchFamily="34" charset="0"/>
                <a:cs typeface="Calibri" panose="020F0502020204030204" pitchFamily="34" charset="0"/>
              </a:rPr>
              <a:t> nel </a:t>
            </a:r>
            <a:r>
              <a:rPr lang="it-IT" sz="1400" b="1" dirty="0">
                <a:solidFill>
                  <a:schemeClr val="tx2">
                    <a:lumMod val="50000"/>
                  </a:schemeClr>
                </a:solidFill>
                <a:latin typeface="Calibri" panose="020F0502020204030204" pitchFamily="34" charset="0"/>
                <a:cs typeface="Calibri" panose="020F0502020204030204" pitchFamily="34" charset="0"/>
              </a:rPr>
              <a:t>mondo del lavoro</a:t>
            </a:r>
            <a:r>
              <a:rPr lang="it-IT" sz="1400" dirty="0">
                <a:solidFill>
                  <a:schemeClr val="tx2">
                    <a:lumMod val="50000"/>
                  </a:schemeClr>
                </a:solidFill>
                <a:latin typeface="Calibri" panose="020F0502020204030204" pitchFamily="34" charset="0"/>
                <a:cs typeface="Calibri" panose="020F0502020204030204" pitchFamily="34" charset="0"/>
              </a:rPr>
              <a:t>, inclusi </a:t>
            </a:r>
            <a:r>
              <a:rPr lang="it-IT" sz="1400" b="1" dirty="0">
                <a:solidFill>
                  <a:schemeClr val="tx2">
                    <a:lumMod val="50000"/>
                  </a:schemeClr>
                </a:solidFill>
                <a:latin typeface="Calibri" panose="020F0502020204030204" pitchFamily="34" charset="0"/>
                <a:cs typeface="Calibri" panose="020F0502020204030204" pitchFamily="34" charset="0"/>
              </a:rPr>
              <a:t>violenza e molestie di genere</a:t>
            </a:r>
            <a:r>
              <a:rPr lang="it-IT" sz="1400" dirty="0">
                <a:solidFill>
                  <a:schemeClr val="tx2">
                    <a:lumMod val="50000"/>
                  </a:schemeClr>
                </a:solidFill>
                <a:latin typeface="Calibri" panose="020F0502020204030204" pitchFamily="34" charset="0"/>
                <a:cs typeface="Calibri" panose="020F0502020204030204" pitchFamily="34" charset="0"/>
              </a:rPr>
              <a:t>, che, nel rappresentare anche una minaccia alle pari opportunità, sono riconosciute come un abuso o violazione dei diritti umani.</a:t>
            </a:r>
          </a:p>
          <a:p>
            <a:pPr algn="just"/>
            <a:r>
              <a:rPr lang="it-IT" sz="1400" dirty="0">
                <a:solidFill>
                  <a:schemeClr val="tx2">
                    <a:lumMod val="50000"/>
                  </a:schemeClr>
                </a:solidFill>
                <a:latin typeface="Calibri" panose="020F0502020204030204" pitchFamily="34" charset="0"/>
                <a:cs typeface="Calibri" panose="020F0502020204030204" pitchFamily="34" charset="0"/>
              </a:rPr>
              <a:t>Questo è il primo di un ciclo di incontri dedicato al contrasto alla violenza contro le donne sul luogo di lavoro che la Rete dei CUG sta realizzando in attuazione del </a:t>
            </a:r>
            <a:r>
              <a:rPr lang="it-IT" sz="1400" b="1" dirty="0">
                <a:solidFill>
                  <a:schemeClr val="tx2">
                    <a:lumMod val="50000"/>
                  </a:schemeClr>
                </a:solidFill>
                <a:latin typeface="Calibri" panose="020F0502020204030204" pitchFamily="34" charset="0"/>
                <a:cs typeface="Calibri" panose="020F0502020204030204" pitchFamily="34" charset="0"/>
              </a:rPr>
              <a:t>Protocollo di intesa per il contrasto della violenza contro le donne sul luogo di lavoro</a:t>
            </a:r>
            <a:r>
              <a:rPr lang="it-IT" sz="1400" dirty="0" smtClean="0">
                <a:solidFill>
                  <a:schemeClr val="tx2">
                    <a:lumMod val="50000"/>
                  </a:schemeClr>
                </a:solidFill>
                <a:latin typeface="Calibri" panose="020F0502020204030204" pitchFamily="34" charset="0"/>
                <a:cs typeface="Calibri" panose="020F0502020204030204" pitchFamily="34" charset="0"/>
              </a:rPr>
              <a:t>.</a:t>
            </a:r>
          </a:p>
          <a:p>
            <a:pPr algn="just"/>
            <a:r>
              <a:rPr lang="it-IT" sz="1400" dirty="0" smtClean="0">
                <a:solidFill>
                  <a:schemeClr val="tx2">
                    <a:lumMod val="50000"/>
                  </a:schemeClr>
                </a:solidFill>
                <a:latin typeface="Calibri" panose="020F0502020204030204" pitchFamily="34" charset="0"/>
                <a:cs typeface="Calibri" panose="020F0502020204030204" pitchFamily="34" charset="0"/>
              </a:rPr>
              <a:t>Nel corso dell’evento interverrà la Ministra Elena Bonetti.</a:t>
            </a:r>
            <a:endParaRPr lang="it-IT" sz="1400" dirty="0">
              <a:solidFill>
                <a:schemeClr val="tx2">
                  <a:lumMod val="50000"/>
                </a:schemeClr>
              </a:solidFill>
              <a:latin typeface="Calibri" panose="020F0502020204030204" pitchFamily="34" charset="0"/>
              <a:cs typeface="Calibri" panose="020F0502020204030204" pitchFamily="34" charset="0"/>
            </a:endParaRPr>
          </a:p>
          <a:p>
            <a:pPr algn="just"/>
            <a:endParaRPr lang="it-IT" sz="1400" dirty="0">
              <a:solidFill>
                <a:schemeClr val="tx2">
                  <a:lumMod val="50000"/>
                </a:schemeClr>
              </a:solidFill>
              <a:latin typeface="Calibri" panose="020F0502020204030204" pitchFamily="34" charset="0"/>
              <a:cs typeface="Calibri" panose="020F0502020204030204" pitchFamily="34" charset="0"/>
            </a:endParaRPr>
          </a:p>
          <a:p>
            <a:pPr algn="ctr"/>
            <a:endParaRPr lang="it-IT" sz="1400" dirty="0">
              <a:solidFill>
                <a:schemeClr val="tx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1310641"/>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241</Words>
  <Application>Microsoft Office PowerPoint</Application>
  <PresentationFormat>Presentazione su schermo (4:3)</PresentationFormat>
  <Paragraphs>9</Paragraphs>
  <Slides>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vt:i4>
      </vt:variant>
    </vt:vector>
  </HeadingPairs>
  <TitlesOfParts>
    <vt:vector size="7" baseType="lpstr">
      <vt:lpstr>Arial</vt:lpstr>
      <vt:lpstr>Arial Black</vt:lpstr>
      <vt:lpstr>Calibri</vt:lpstr>
      <vt:lpstr>Calibri Light</vt:lpstr>
      <vt:lpstr>Candara</vt:lpstr>
      <vt:lpstr>Tema di Office</vt:lpstr>
      <vt:lpstr>Dopo la ratifica della Convenzione OIL.  Strumenti e strategie nella 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Dopo la ratifica della Convenzione OIL.  Strumenti e strategie nella PA</dc:title>
  <dc:creator>Alessandra Scorsoni</dc:creator>
  <cp:lastModifiedBy>SCORSONI ALESSANDRA</cp:lastModifiedBy>
  <cp:revision>20</cp:revision>
  <dcterms:created xsi:type="dcterms:W3CDTF">2021-05-07T08:49:36Z</dcterms:created>
  <dcterms:modified xsi:type="dcterms:W3CDTF">2021-05-10T12:15:54Z</dcterms:modified>
</cp:coreProperties>
</file>