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641" r:id="rId3"/>
    <p:sldId id="512" r:id="rId4"/>
    <p:sldId id="519" r:id="rId5"/>
    <p:sldId id="516" r:id="rId6"/>
    <p:sldId id="549" r:id="rId7"/>
    <p:sldId id="727" r:id="rId8"/>
    <p:sldId id="550" r:id="rId9"/>
    <p:sldId id="729" r:id="rId10"/>
    <p:sldId id="730" r:id="rId11"/>
    <p:sldId id="728" r:id="rId12"/>
    <p:sldId id="735" r:id="rId13"/>
    <p:sldId id="616" r:id="rId14"/>
    <p:sldId id="615" r:id="rId15"/>
    <p:sldId id="646" r:id="rId16"/>
    <p:sldId id="647" r:id="rId17"/>
    <p:sldId id="648" r:id="rId18"/>
    <p:sldId id="675" r:id="rId19"/>
    <p:sldId id="651" r:id="rId20"/>
    <p:sldId id="649" r:id="rId21"/>
    <p:sldId id="737" r:id="rId22"/>
    <p:sldId id="652" r:id="rId23"/>
    <p:sldId id="676" r:id="rId24"/>
    <p:sldId id="653" r:id="rId25"/>
    <p:sldId id="655" r:id="rId26"/>
    <p:sldId id="658" r:id="rId27"/>
    <p:sldId id="677" r:id="rId28"/>
    <p:sldId id="659" r:id="rId29"/>
    <p:sldId id="656" r:id="rId30"/>
    <p:sldId id="657" r:id="rId31"/>
    <p:sldId id="661" r:id="rId32"/>
    <p:sldId id="662" r:id="rId33"/>
    <p:sldId id="678" r:id="rId34"/>
    <p:sldId id="665" r:id="rId35"/>
    <p:sldId id="664" r:id="rId36"/>
    <p:sldId id="668" r:id="rId37"/>
    <p:sldId id="679" r:id="rId38"/>
    <p:sldId id="670" r:id="rId39"/>
    <p:sldId id="666" r:id="rId40"/>
    <p:sldId id="667" r:id="rId41"/>
    <p:sldId id="680" r:id="rId42"/>
    <p:sldId id="681" r:id="rId43"/>
    <p:sldId id="682" r:id="rId44"/>
    <p:sldId id="736" r:id="rId45"/>
    <p:sldId id="684" r:id="rId46"/>
    <p:sldId id="688" r:id="rId47"/>
    <p:sldId id="686" r:id="rId48"/>
    <p:sldId id="689" r:id="rId49"/>
    <p:sldId id="690" r:id="rId50"/>
    <p:sldId id="691" r:id="rId51"/>
    <p:sldId id="697" r:id="rId52"/>
    <p:sldId id="698" r:id="rId53"/>
    <p:sldId id="738" r:id="rId54"/>
    <p:sldId id="695" r:id="rId55"/>
    <p:sldId id="696" r:id="rId56"/>
    <p:sldId id="429" r:id="rId57"/>
    <p:sldId id="308" r:id="rId58"/>
    <p:sldId id="699" r:id="rId59"/>
    <p:sldId id="309" r:id="rId60"/>
    <p:sldId id="311" r:id="rId61"/>
    <p:sldId id="314" r:id="rId62"/>
    <p:sldId id="312" r:id="rId63"/>
    <p:sldId id="313" r:id="rId64"/>
    <p:sldId id="315" r:id="rId65"/>
    <p:sldId id="700" r:id="rId66"/>
    <p:sldId id="701" r:id="rId67"/>
    <p:sldId id="702" r:id="rId68"/>
    <p:sldId id="325" r:id="rId69"/>
    <p:sldId id="326" r:id="rId70"/>
    <p:sldId id="327" r:id="rId71"/>
    <p:sldId id="430" r:id="rId72"/>
    <p:sldId id="329" r:id="rId73"/>
    <p:sldId id="706" r:id="rId74"/>
    <p:sldId id="328" r:id="rId75"/>
    <p:sldId id="335" r:id="rId76"/>
    <p:sldId id="708" r:id="rId77"/>
    <p:sldId id="709" r:id="rId78"/>
    <p:sldId id="710" r:id="rId79"/>
    <p:sldId id="711" r:id="rId80"/>
    <p:sldId id="712" r:id="rId81"/>
    <p:sldId id="731" r:id="rId82"/>
    <p:sldId id="732" r:id="rId83"/>
    <p:sldId id="733" r:id="rId84"/>
    <p:sldId id="734" r:id="rId85"/>
    <p:sldId id="719" r:id="rId86"/>
    <p:sldId id="720" r:id="rId87"/>
    <p:sldId id="721" r:id="rId88"/>
    <p:sldId id="722" r:id="rId89"/>
    <p:sldId id="723" r:id="rId90"/>
    <p:sldId id="724" r:id="rId91"/>
    <p:sldId id="725" r:id="rId92"/>
    <p:sldId id="726" r:id="rId93"/>
    <p:sldId id="278" r:id="rId94"/>
    <p:sldId id="639" r:id="rId95"/>
    <p:sldId id="640" r:id="rId96"/>
    <p:sldId id="673" r:id="rId97"/>
    <p:sldId id="703" r:id="rId98"/>
    <p:sldId id="704" r:id="rId99"/>
    <p:sldId id="705" r:id="rId100"/>
    <p:sldId id="707" r:id="rId10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C3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0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C8748-C66D-4A4F-B2A3-EA5E7835267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5C97-86A1-42D2-8B31-C9632A02EC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09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903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0B58-72E6-4722-A7CA-2556B992872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1539-F363-490F-AC60-A366A681E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44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0B58-72E6-4722-A7CA-2556B992872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1539-F363-490F-AC60-A366A681E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96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C000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0B58-72E6-4722-A7CA-2556B992872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1539-F363-490F-AC60-A366A681E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05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0B58-72E6-4722-A7CA-2556B992872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1539-F363-490F-AC60-A366A681E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63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0B58-72E6-4722-A7CA-2556B992872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1539-F363-490F-AC60-A366A681E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49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0B58-72E6-4722-A7CA-2556B992872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1539-F363-490F-AC60-A366A681E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18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0B58-72E6-4722-A7CA-2556B992872D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1539-F363-490F-AC60-A366A681E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00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epicentro.iss.it/passi-argento/default.as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44.emf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19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t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entro.iss.it/passi-argento/default.asp" TargetMode="External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30.png"/><Relationship Id="rId4" Type="http://schemas.openxmlformats.org/officeDocument/2006/relationships/hyperlink" Target="http://www.epicentro.iss.it/passi-argento/default.asp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epicentro.iss.it/passi-argento/default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epicentro.iss.it/passi-argento/default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epicentro.iss.it/passi-argento/default.asp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epicentro.iss.it/passi-argento/default.asp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5251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Il profilo di Salute della popolazione </a:t>
            </a:r>
            <a:r>
              <a:rPr lang="it-IT" b="1" dirty="0" smtClean="0"/>
              <a:t>nel</a:t>
            </a:r>
            <a:br>
              <a:rPr lang="it-IT" b="1" dirty="0" smtClean="0"/>
            </a:br>
            <a:r>
              <a:rPr lang="it-IT" b="1" dirty="0" smtClean="0"/>
              <a:t>Provincia di Modena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146324"/>
            <a:ext cx="9144000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dirty="0" smtClean="0"/>
              <a:t>Dr. Giuliano Carrozzi</a:t>
            </a:r>
          </a:p>
          <a:p>
            <a:pPr>
              <a:spcBef>
                <a:spcPts val="0"/>
              </a:spcBef>
            </a:pPr>
            <a:r>
              <a:rPr lang="it-IT" dirty="0" smtClean="0"/>
              <a:t>Servizio di Epidemiologia e Comunicazione del rischio,</a:t>
            </a:r>
          </a:p>
          <a:p>
            <a:pPr>
              <a:spcBef>
                <a:spcPts val="0"/>
              </a:spcBef>
            </a:pPr>
            <a:r>
              <a:rPr lang="it-IT" dirty="0" smtClean="0"/>
              <a:t>Dipartimento di sanità Pubblica, Ausl di Modena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6" y="255388"/>
            <a:ext cx="2950029" cy="7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27" y="1627878"/>
            <a:ext cx="10080000" cy="466883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Famiglie unipersonali per distretto, anno 2021</a:t>
            </a:r>
            <a:endParaRPr lang="it-IT" sz="3600" dirty="0"/>
          </a:p>
        </p:txBody>
      </p:sp>
      <p:cxnSp>
        <p:nvCxnSpPr>
          <p:cNvPr id="4" name="Connettore diritto 3"/>
          <p:cNvCxnSpPr/>
          <p:nvPr/>
        </p:nvCxnSpPr>
        <p:spPr>
          <a:xfrm flipH="1">
            <a:off x="1786855" y="2722976"/>
            <a:ext cx="9000000" cy="0"/>
          </a:xfrm>
          <a:prstGeom prst="line">
            <a:avLst/>
          </a:prstGeom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792999" y="2954246"/>
            <a:ext cx="8964000" cy="0"/>
          </a:xfrm>
          <a:prstGeom prst="line">
            <a:avLst/>
          </a:prstGeom>
          <a:ln w="127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7301998" y="2203345"/>
            <a:ext cx="905691" cy="836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415100" y="2866349"/>
            <a:ext cx="905691" cy="83602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2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367" y="1019963"/>
            <a:ext cx="4972459" cy="543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86" y="191467"/>
            <a:ext cx="10515600" cy="973818"/>
          </a:xfrm>
          <a:noFill/>
        </p:spPr>
        <p:txBody>
          <a:bodyPr>
            <a:normAutofit/>
          </a:bodyPr>
          <a:lstStyle/>
          <a:p>
            <a:r>
              <a:rPr lang="it-IT" sz="3600" dirty="0" smtClean="0"/>
              <a:t>Sintomi di depressione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0" name="Parentesi graffa chiusa 9"/>
          <p:cNvSpPr/>
          <p:nvPr/>
        </p:nvSpPr>
        <p:spPr>
          <a:xfrm>
            <a:off x="6125696" y="4446453"/>
            <a:ext cx="169862" cy="583973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6413023" y="4384313"/>
            <a:ext cx="324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difficoltà economiche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6148230" y="5239893"/>
            <a:ext cx="137872" cy="49881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339568" y="5140452"/>
            <a:ext cx="324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patologie croniche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01442" y="6423453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 </a:t>
            </a:r>
            <a:r>
              <a:rPr lang="it-IT" sz="1200" i="1" dirty="0"/>
              <a:t>– </a:t>
            </a:r>
            <a:r>
              <a:rPr lang="it-IT" sz="1200" i="1" dirty="0" smtClean="0"/>
              <a:t>Provincia di Modena</a:t>
            </a:r>
            <a:endParaRPr lang="it-IT" sz="1200" i="1" dirty="0"/>
          </a:p>
        </p:txBody>
      </p:sp>
      <p:sp>
        <p:nvSpPr>
          <p:cNvPr id="23" name="CasellaDiTesto 3"/>
          <p:cNvSpPr txBox="1">
            <a:spLocks noChangeArrowheads="1"/>
          </p:cNvSpPr>
          <p:nvPr/>
        </p:nvSpPr>
        <p:spPr bwMode="auto">
          <a:xfrm>
            <a:off x="6413023" y="2474732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donne</a:t>
            </a:r>
          </a:p>
        </p:txBody>
      </p:sp>
      <p:sp>
        <p:nvSpPr>
          <p:cNvPr id="24" name="Parentesi graffa chiusa 23"/>
          <p:cNvSpPr/>
          <p:nvPr/>
        </p:nvSpPr>
        <p:spPr>
          <a:xfrm>
            <a:off x="6125696" y="2411889"/>
            <a:ext cx="145025" cy="493986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561627" y="1621923"/>
            <a:ext cx="31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  </a:t>
            </a:r>
          </a:p>
          <a:p>
            <a:pPr algn="ctr"/>
            <a:r>
              <a:rPr lang="it-IT" b="1" i="1" dirty="0" smtClean="0"/>
              <a:t>Provincia di Modena</a:t>
            </a:r>
            <a:endParaRPr lang="it-IT" b="1" i="1" dirty="0"/>
          </a:p>
        </p:txBody>
      </p:sp>
      <p:sp>
        <p:nvSpPr>
          <p:cNvPr id="17" name="Parentesi graffa chiusa 16"/>
          <p:cNvSpPr/>
          <p:nvPr/>
        </p:nvSpPr>
        <p:spPr>
          <a:xfrm>
            <a:off x="6125695" y="3306875"/>
            <a:ext cx="145025" cy="72111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6413022" y="3360131"/>
            <a:ext cx="324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chi ha bassa istruzione</a:t>
            </a:r>
          </a:p>
        </p:txBody>
      </p:sp>
    </p:spTree>
    <p:extLst>
      <p:ext uri="{BB962C8B-B14F-4D97-AF65-F5344CB8AC3E}">
        <p14:creationId xmlns:p14="http://schemas.microsoft.com/office/powerpoint/2010/main" val="5047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10" y="1922637"/>
            <a:ext cx="10080000" cy="44149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97477"/>
            <a:ext cx="10515600" cy="1080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Popolazione straniera per distretto, anno 2021</a:t>
            </a:r>
            <a:endParaRPr lang="it-IT" sz="3600" dirty="0"/>
          </a:p>
        </p:txBody>
      </p:sp>
      <p:cxnSp>
        <p:nvCxnSpPr>
          <p:cNvPr id="7" name="Connettore diritto 6"/>
          <p:cNvCxnSpPr/>
          <p:nvPr/>
        </p:nvCxnSpPr>
        <p:spPr>
          <a:xfrm flipH="1">
            <a:off x="1792393" y="3842324"/>
            <a:ext cx="9000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/>
        </p:nvCxnSpPr>
        <p:spPr>
          <a:xfrm flipH="1">
            <a:off x="1789939" y="3748166"/>
            <a:ext cx="9000000" cy="729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3471612" y="3053230"/>
            <a:ext cx="905691" cy="836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376017" y="3792083"/>
            <a:ext cx="905691" cy="80524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8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72" y="1720764"/>
            <a:ext cx="9307918" cy="471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25284"/>
            <a:ext cx="10515600" cy="1080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Speranza di vita alla nascita per distretto, anno 2021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7076863" y="2058861"/>
            <a:ext cx="905691" cy="836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666300" y="2038385"/>
            <a:ext cx="905691" cy="83602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1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37" y="2518181"/>
            <a:ext cx="6059344" cy="320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457" y="212725"/>
            <a:ext cx="10515600" cy="1325563"/>
          </a:xfrm>
        </p:spPr>
        <p:txBody>
          <a:bodyPr/>
          <a:lstStyle/>
          <a:p>
            <a:r>
              <a:rPr lang="it-IT" dirty="0" smtClean="0"/>
              <a:t>Stato lavorativo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00372" y="1261736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52481" y="1937006"/>
            <a:ext cx="380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Stima di circa 351.000 persone 18-69enni</a:t>
            </a:r>
          </a:p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in provincia di Modena</a:t>
            </a:r>
            <a:endParaRPr lang="it-IT" sz="1600" i="1" dirty="0">
              <a:solidFill>
                <a:srgbClr val="003399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5384866" y="2518181"/>
            <a:ext cx="2" cy="360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5131211" y="2874580"/>
            <a:ext cx="507311" cy="524400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52" y="1261736"/>
            <a:ext cx="3591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0" y="2712275"/>
            <a:ext cx="6598746" cy="331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457" y="212725"/>
            <a:ext cx="10515600" cy="1325563"/>
          </a:xfrm>
        </p:spPr>
        <p:txBody>
          <a:bodyPr/>
          <a:lstStyle/>
          <a:p>
            <a:r>
              <a:rPr lang="it-IT" dirty="0" smtClean="0"/>
              <a:t>Difficoltà economiche percepite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00372" y="1261736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401262" y="2034720"/>
            <a:ext cx="355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Stima di circa 28.000 persone 18-69enni</a:t>
            </a:r>
          </a:p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in provincia di Modena</a:t>
            </a:r>
            <a:endParaRPr lang="it-IT" sz="1600" i="1" dirty="0">
              <a:solidFill>
                <a:srgbClr val="003399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2956216" y="2592748"/>
            <a:ext cx="2" cy="53894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2731498" y="3131690"/>
            <a:ext cx="449437" cy="484728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32" y="1446402"/>
            <a:ext cx="351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76058" y="3526971"/>
            <a:ext cx="7032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rgbClr val="C00000"/>
                </a:solidFill>
                <a:latin typeface="+mj-lt"/>
              </a:rPr>
              <a:t>Fattori di rischio comportamentale</a:t>
            </a:r>
            <a:endParaRPr lang="it-IT" sz="4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9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449" y="2275511"/>
            <a:ext cx="3583093" cy="2916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97" y="2074678"/>
            <a:ext cx="7956016" cy="406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3944"/>
            <a:ext cx="10515600" cy="1094209"/>
          </a:xfrm>
        </p:spPr>
        <p:txBody>
          <a:bodyPr/>
          <a:lstStyle/>
          <a:p>
            <a:r>
              <a:rPr lang="it-IT" dirty="0" smtClean="0"/>
              <a:t>Fattori di rischio comportamentali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0643" y="6393604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793489" y="1153051"/>
            <a:ext cx="311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Persone 18-69 anni</a:t>
            </a:r>
            <a:endParaRPr lang="it-IT" sz="20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095976" y="1252075"/>
            <a:ext cx="353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/>
              <a:t>Compresenza di fattori di rischio</a:t>
            </a:r>
            <a:endParaRPr lang="it-IT" sz="1600" b="1" i="1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937826" y="1614038"/>
            <a:ext cx="4076244" cy="1065250"/>
            <a:chOff x="8092387" y="1607423"/>
            <a:chExt cx="4076244" cy="1065250"/>
          </a:xfrm>
        </p:grpSpPr>
        <p:sp>
          <p:nvSpPr>
            <p:cNvPr id="4" name="CasellaDiTesto 3"/>
            <p:cNvSpPr txBox="1"/>
            <p:nvPr/>
          </p:nvSpPr>
          <p:spPr>
            <a:xfrm>
              <a:off x="8092387" y="1607423"/>
              <a:ext cx="4076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3399"/>
                  </a:solidFill>
                </a:rPr>
                <a:t>Solo il 3% non ha alcun fattore di rischio!</a:t>
              </a:r>
              <a:endParaRPr lang="it-IT" b="1" dirty="0">
                <a:solidFill>
                  <a:srgbClr val="003399"/>
                </a:solidFill>
              </a:endParaRPr>
            </a:p>
          </p:txBody>
        </p:sp>
        <p:cxnSp>
          <p:nvCxnSpPr>
            <p:cNvPr id="12" name="Connettore 2 11"/>
            <p:cNvCxnSpPr/>
            <p:nvPr/>
          </p:nvCxnSpPr>
          <p:spPr>
            <a:xfrm>
              <a:off x="9252262" y="2025260"/>
              <a:ext cx="497712" cy="647413"/>
            </a:xfrm>
            <a:prstGeom prst="straightConnector1">
              <a:avLst/>
            </a:prstGeom>
            <a:ln>
              <a:solidFill>
                <a:srgbClr val="003399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3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96" y="2064743"/>
            <a:ext cx="6233785" cy="331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6325" y="226554"/>
            <a:ext cx="10515600" cy="1011062"/>
          </a:xfrm>
        </p:spPr>
        <p:txBody>
          <a:bodyPr/>
          <a:lstStyle/>
          <a:p>
            <a:r>
              <a:rPr lang="it-IT" dirty="0" smtClean="0"/>
              <a:t>Abitudine al fumo di sigaretta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85953" y="1166110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3" name="Rettangolo 2"/>
          <p:cNvSpPr/>
          <p:nvPr/>
        </p:nvSpPr>
        <p:spPr>
          <a:xfrm>
            <a:off x="459934" y="5906045"/>
            <a:ext cx="11248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Fumatore: </a:t>
            </a:r>
            <a:r>
              <a:rPr lang="it-IT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 che ha fumato più di 100 sigarette nella sua vita e che fuma tuttora o ha cessato da meno di sei mesi (fumatore in astensione, pari </a:t>
            </a:r>
            <a:r>
              <a:rPr lang="it-IT" sz="11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2%); </a:t>
            </a:r>
            <a:r>
              <a:rPr lang="it-IT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</a:t>
            </a:r>
            <a:r>
              <a:rPr lang="it-IT" sz="11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fumatore: </a:t>
            </a:r>
            <a:r>
              <a:rPr lang="it-IT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 che ha smesso di fumare da almeno 6 mesi; non </a:t>
            </a:r>
            <a:r>
              <a:rPr lang="it-IT" sz="11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fumatore: </a:t>
            </a:r>
            <a:r>
              <a:rPr lang="it-IT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 che non ha mai fumato o ha fumato meno di 100 sigarette nella sua vita e attualmente non fuma</a:t>
            </a:r>
            <a:endParaRPr lang="it-IT" sz="3200" i="1" dirty="0"/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2079069" y="1523675"/>
            <a:ext cx="29854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117.000 </a:t>
            </a:r>
            <a:r>
              <a:rPr lang="it-IT" altLang="it-IT" sz="1600" i="1" dirty="0">
                <a:solidFill>
                  <a:srgbClr val="003399"/>
                </a:solidFill>
              </a:rPr>
              <a:t>persone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nella provincia di Modena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3312334" y="2531969"/>
            <a:ext cx="518885" cy="491670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3556581" y="2135776"/>
            <a:ext cx="15195" cy="40427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1" y="1037565"/>
            <a:ext cx="351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34" y="1580986"/>
            <a:ext cx="10258731" cy="421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1975"/>
            <a:ext cx="10515600" cy="1148062"/>
          </a:xfrm>
        </p:spPr>
        <p:txBody>
          <a:bodyPr/>
          <a:lstStyle/>
          <a:p>
            <a:r>
              <a:rPr lang="it-IT" dirty="0" smtClean="0"/>
              <a:t>Fumatori di sigaretta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39343" y="1270394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3" name="Ovale 12"/>
          <p:cNvSpPr/>
          <p:nvPr/>
        </p:nvSpPr>
        <p:spPr>
          <a:xfrm>
            <a:off x="1706802" y="2204176"/>
            <a:ext cx="680517" cy="877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508817" y="2445050"/>
            <a:ext cx="680813" cy="7027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7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461" y="1335238"/>
            <a:ext cx="5333394" cy="475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574" y="234497"/>
            <a:ext cx="10515600" cy="774906"/>
          </a:xfrm>
        </p:spPr>
        <p:txBody>
          <a:bodyPr/>
          <a:lstStyle/>
          <a:p>
            <a:r>
              <a:rPr lang="it-IT" dirty="0" smtClean="0"/>
              <a:t>Fumatori di sigaretta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05278" y="6071522"/>
            <a:ext cx="635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(*) Italiani: persone con cittadinanza italiana o provenienti da altri Paesi a Sviluppo Avanzato (PSA); Stranieri: persone immigrate da Paesi a Forte Pressione Migratoria (PFPM</a:t>
            </a:r>
            <a:r>
              <a:rPr lang="it-IT" sz="1200" i="1" dirty="0" smtClean="0"/>
              <a:t>)</a:t>
            </a:r>
          </a:p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852398" y="949541"/>
            <a:ext cx="441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 – Provincia di Modena</a:t>
            </a:r>
            <a:endParaRPr lang="it-IT" b="1" i="1" dirty="0"/>
          </a:p>
        </p:txBody>
      </p:sp>
      <p:sp>
        <p:nvSpPr>
          <p:cNvPr id="21" name="CasellaDiTesto 3"/>
          <p:cNvSpPr txBox="1">
            <a:spLocks noChangeArrowheads="1"/>
          </p:cNvSpPr>
          <p:nvPr/>
        </p:nvSpPr>
        <p:spPr bwMode="auto">
          <a:xfrm>
            <a:off x="8078818" y="2124472"/>
            <a:ext cx="28098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7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i 25-34enni</a:t>
            </a:r>
          </a:p>
        </p:txBody>
      </p:sp>
      <p:sp>
        <p:nvSpPr>
          <p:cNvPr id="7" name="Parentesi graffa chiusa 6"/>
          <p:cNvSpPr/>
          <p:nvPr/>
        </p:nvSpPr>
        <p:spPr>
          <a:xfrm>
            <a:off x="7802292" y="4645578"/>
            <a:ext cx="174358" cy="561878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078817" y="3711238"/>
            <a:ext cx="386852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7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nessun titolo di studio o con licenza elementare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8097384" y="4563545"/>
            <a:ext cx="32464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7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difficoltà economiche</a:t>
            </a:r>
          </a:p>
        </p:txBody>
      </p:sp>
      <p:sp>
        <p:nvSpPr>
          <p:cNvPr id="14" name="Parentesi graffa chiusa 13"/>
          <p:cNvSpPr/>
          <p:nvPr/>
        </p:nvSpPr>
        <p:spPr>
          <a:xfrm>
            <a:off x="7765125" y="3585968"/>
            <a:ext cx="189425" cy="790374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3"/>
          <p:cNvSpPr txBox="1">
            <a:spLocks noChangeArrowheads="1"/>
          </p:cNvSpPr>
          <p:nvPr/>
        </p:nvSpPr>
        <p:spPr bwMode="auto">
          <a:xfrm>
            <a:off x="8078817" y="3011500"/>
            <a:ext cx="28098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7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gli uomini</a:t>
            </a:r>
          </a:p>
        </p:txBody>
      </p:sp>
      <p:sp>
        <p:nvSpPr>
          <p:cNvPr id="17" name="Parentesi graffa chiusa 16"/>
          <p:cNvSpPr/>
          <p:nvPr/>
        </p:nvSpPr>
        <p:spPr>
          <a:xfrm>
            <a:off x="7752938" y="2933971"/>
            <a:ext cx="201612" cy="497554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Parentesi graffa chiusa 17"/>
          <p:cNvSpPr/>
          <p:nvPr/>
        </p:nvSpPr>
        <p:spPr>
          <a:xfrm>
            <a:off x="7731779" y="1941761"/>
            <a:ext cx="243931" cy="719366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4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14" y="95159"/>
            <a:ext cx="10515600" cy="1325563"/>
          </a:xfrm>
        </p:spPr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0451" y="1303111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La salute e i suoi determinati</a:t>
            </a:r>
          </a:p>
          <a:p>
            <a:r>
              <a:rPr lang="it-IT" dirty="0" smtClean="0"/>
              <a:t>Cenni demografici</a:t>
            </a:r>
          </a:p>
          <a:p>
            <a:r>
              <a:rPr lang="it-IT" dirty="0" smtClean="0"/>
              <a:t>I fattori di rischio comportamentali: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dirty="0" smtClean="0"/>
              <a:t>Fumo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dirty="0" smtClean="0"/>
              <a:t>Alcol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dirty="0" smtClean="0"/>
              <a:t>Sedentarietà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dirty="0" smtClean="0"/>
              <a:t>Eccesso ponderale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dirty="0" smtClean="0"/>
              <a:t>Alimentazione non corretta</a:t>
            </a:r>
          </a:p>
          <a:p>
            <a:r>
              <a:rPr lang="it-IT" dirty="0" smtClean="0"/>
              <a:t>Sicurezza stradale e domestica</a:t>
            </a:r>
          </a:p>
          <a:p>
            <a:r>
              <a:rPr lang="it-IT" dirty="0" smtClean="0"/>
              <a:t>Salute percepita </a:t>
            </a:r>
          </a:p>
          <a:p>
            <a:r>
              <a:rPr lang="it-IT" dirty="0" smtClean="0"/>
              <a:t>Sintomi depressivi</a:t>
            </a:r>
          </a:p>
          <a:p>
            <a:r>
              <a:rPr lang="it-IT" dirty="0"/>
              <a:t>Fragilità e disabilità</a:t>
            </a:r>
          </a:p>
          <a:p>
            <a:r>
              <a:rPr lang="it-IT" dirty="0" smtClean="0"/>
              <a:t>Mortalità e prevalenza delle principali patologie</a:t>
            </a:r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407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06" y="1354315"/>
            <a:ext cx="7693943" cy="460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978" y="144777"/>
            <a:ext cx="10515600" cy="1083665"/>
          </a:xfrm>
        </p:spPr>
        <p:txBody>
          <a:bodyPr/>
          <a:lstStyle/>
          <a:p>
            <a:r>
              <a:rPr lang="it-IT" dirty="0" smtClean="0"/>
              <a:t>Fumatori di sigaretta per classi d’età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968" y="6377374"/>
            <a:ext cx="12013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HBSC 2018 (11-13-15 </a:t>
            </a:r>
            <a:r>
              <a:rPr lang="it-IT" sz="1200" i="1" dirty="0"/>
              <a:t>anni – </a:t>
            </a:r>
            <a:r>
              <a:rPr lang="it-IT" sz="1200" i="1" dirty="0" smtClean="0"/>
              <a:t>Emilia-Romagna</a:t>
            </a:r>
            <a:r>
              <a:rPr lang="it-IT" sz="1200" i="1" dirty="0"/>
              <a:t>), </a:t>
            </a:r>
            <a:r>
              <a:rPr lang="it-IT" sz="1200" i="1" dirty="0" smtClean="0"/>
              <a:t>sorveglianza PASSI 2018-2021 (18-69 anni – provincia di Modena), PASSI d’Argento 2018-2021 (70 anni </a:t>
            </a:r>
            <a:r>
              <a:rPr lang="it-IT" sz="1200" i="1" dirty="0"/>
              <a:t>e </a:t>
            </a:r>
            <a:r>
              <a:rPr lang="it-IT" sz="1200" i="1" dirty="0" smtClean="0"/>
              <a:t>più – </a:t>
            </a:r>
            <a:r>
              <a:rPr lang="it-IT" sz="1200" i="1" dirty="0"/>
              <a:t>provincia di Modena)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013" y="908492"/>
            <a:ext cx="919656" cy="445823"/>
          </a:xfrm>
          <a:prstGeom prst="rect">
            <a:avLst/>
          </a:prstGeom>
        </p:spPr>
      </p:pic>
      <p:pic>
        <p:nvPicPr>
          <p:cNvPr id="8" name="Picture 14" descr="Passi-d'argen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13" y="1491062"/>
            <a:ext cx="1036719" cy="51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BSCItalia_trasparente_faccebianch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25" y="209423"/>
            <a:ext cx="717432" cy="6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8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978" y="144777"/>
            <a:ext cx="10515600" cy="1083665"/>
          </a:xfrm>
        </p:spPr>
        <p:txBody>
          <a:bodyPr/>
          <a:lstStyle/>
          <a:p>
            <a:r>
              <a:rPr lang="it-IT" dirty="0" smtClean="0"/>
              <a:t>Fumatori di sigaretta per classi d’età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968" y="6377374"/>
            <a:ext cx="12013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prstClr val="black"/>
                </a:solidFill>
              </a:rPr>
              <a:t>Fonte dati: Sorveglianza PASSI 2018-2021 (18-69 anni –Regione Emilia-Romagna)</a:t>
            </a:r>
            <a:endParaRPr lang="it-IT" sz="1200" i="1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053" y="325017"/>
            <a:ext cx="919656" cy="4458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565" y="1228442"/>
            <a:ext cx="7238895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11" y="917575"/>
            <a:ext cx="3293999" cy="439200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36" y="1302138"/>
            <a:ext cx="6307127" cy="381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6325" y="74667"/>
            <a:ext cx="10515600" cy="911300"/>
          </a:xfrm>
        </p:spPr>
        <p:txBody>
          <a:bodyPr/>
          <a:lstStyle/>
          <a:p>
            <a:r>
              <a:rPr lang="it-IT" dirty="0" smtClean="0"/>
              <a:t>Consumo di alcol</a:t>
            </a:r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94856" y="5339217"/>
            <a:ext cx="9677401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t-IT" altLang="it-IT" sz="105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Consumo di alcol a maggior rischio</a:t>
            </a:r>
            <a:r>
              <a:rPr lang="it-IT" altLang="it-IT" sz="1050" i="1" dirty="0">
                <a:latin typeface="Calibri" panose="020F0502020204030204" pitchFamily="34" charset="0"/>
                <a:cs typeface="Times New Roman" panose="02020603050405020304" pitchFamily="18" charset="0"/>
              </a:rPr>
              <a:t>: forte consumo abituale di alcol e/o consumo fuori pasto e/o consumo </a:t>
            </a:r>
            <a:r>
              <a:rPr lang="it-IT" altLang="it-IT" sz="105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binge</a:t>
            </a:r>
            <a:r>
              <a:rPr lang="it-IT" altLang="it-IT" sz="1050" i="1" dirty="0">
                <a:latin typeface="Calibri" panose="020F0502020204030204" pitchFamily="34" charset="0"/>
                <a:cs typeface="Times New Roman" panose="02020603050405020304" pitchFamily="18" charset="0"/>
              </a:rPr>
              <a:t>; poiché una persona può appartenere a più di una categoria, la percentuale di consumo a maggior rischio non corrisponde alla somma dei singoli comportamenti</a:t>
            </a:r>
            <a:endParaRPr lang="it-IT" altLang="it-IT" sz="1050" i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it-IT" altLang="it-IT" sz="105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Forte consumo abituale</a:t>
            </a:r>
            <a:r>
              <a:rPr lang="it-IT" altLang="it-IT" sz="1050" i="1" dirty="0">
                <a:latin typeface="Calibri" panose="020F0502020204030204" pitchFamily="34" charset="0"/>
                <a:cs typeface="Times New Roman" panose="02020603050405020304" pitchFamily="18" charset="0"/>
              </a:rPr>
              <a:t>: uomini che consumano più di 2 unità alcoliche medie giornaliere, ovvero più di 60 unità alcoliche negli ultimi 30 giorni, oppure donne che consumano più di 1 unità alcolica media giornaliera, ovvero più di 30 unità alcoliche negli ultimi 30 giorni</a:t>
            </a:r>
          </a:p>
          <a:p>
            <a:pPr>
              <a:defRPr/>
            </a:pPr>
            <a:r>
              <a:rPr lang="it-IT" altLang="it-IT" sz="105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Consumo fuori pasto</a:t>
            </a:r>
            <a:r>
              <a:rPr lang="it-IT" altLang="it-IT" sz="1050" i="1" dirty="0">
                <a:latin typeface="Calibri" panose="020F0502020204030204" pitchFamily="34" charset="0"/>
                <a:cs typeface="Times New Roman" panose="02020603050405020304" pitchFamily="18" charset="0"/>
              </a:rPr>
              <a:t>: p</a:t>
            </a:r>
            <a:r>
              <a:rPr lang="it-IT" altLang="it-IT" sz="1050" i="1" dirty="0">
                <a:latin typeface="Calibri" panose="020F0502020204030204" pitchFamily="34" charset="0"/>
              </a:rPr>
              <a:t>ersone che consumano alcol prevalentemente o solo fuori dai pasti</a:t>
            </a:r>
          </a:p>
          <a:p>
            <a:pPr>
              <a:defRPr/>
            </a:pPr>
            <a:r>
              <a:rPr lang="it-IT" altLang="it-IT" sz="1050" b="1" i="1" dirty="0">
                <a:latin typeface="Calibri" panose="020F0502020204030204" pitchFamily="34" charset="0"/>
              </a:rPr>
              <a:t>Consumo </a:t>
            </a:r>
            <a:r>
              <a:rPr lang="it-IT" altLang="it-IT" sz="1050" b="1" i="1" dirty="0" err="1">
                <a:latin typeface="Calibri" panose="020F0502020204030204" pitchFamily="34" charset="0"/>
              </a:rPr>
              <a:t>binge</a:t>
            </a:r>
            <a:r>
              <a:rPr lang="it-IT" altLang="it-IT" sz="1050" i="1" dirty="0">
                <a:latin typeface="Calibri" panose="020F0502020204030204" pitchFamily="34" charset="0"/>
              </a:rPr>
              <a:t>: uomini che consumano 5 o più unità in un’unica occasione o donne che ne consumano 4 o più in un’unica occasione</a:t>
            </a:r>
          </a:p>
          <a:p>
            <a:pPr>
              <a:defRPr/>
            </a:pPr>
            <a:r>
              <a:rPr lang="it-IT" altLang="it-IT" sz="1050" b="1" i="1" dirty="0">
                <a:latin typeface="Calibri" panose="020F0502020204030204" pitchFamily="34" charset="0"/>
              </a:rPr>
              <a:t>Unità alcolica</a:t>
            </a:r>
            <a:r>
              <a:rPr lang="it-IT" altLang="it-IT" sz="1050" i="1" dirty="0">
                <a:latin typeface="Calibri" panose="020F0502020204030204" pitchFamily="34" charset="0"/>
              </a:rPr>
              <a:t>: bicchiere di vino oppure lattina di birra oppure bicchierino di liquore</a:t>
            </a:r>
          </a:p>
          <a:p>
            <a:pPr>
              <a:defRPr/>
            </a:pPr>
            <a:endParaRPr lang="it-IT" altLang="it-IT" sz="1050" i="1" dirty="0">
              <a:latin typeface="Calibri" panose="020F050202020403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0" y="5434309"/>
            <a:ext cx="1858377" cy="9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79388" y="6530588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527468" y="871165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3" name="CasellaDiTesto 2"/>
          <p:cNvSpPr txBox="1">
            <a:spLocks noChangeArrowheads="1"/>
          </p:cNvSpPr>
          <p:nvPr/>
        </p:nvSpPr>
        <p:spPr bwMode="auto">
          <a:xfrm>
            <a:off x="6692765" y="3289857"/>
            <a:ext cx="23883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</a:t>
            </a:r>
            <a:endParaRPr lang="it-IT" altLang="it-IT" sz="1600" i="1" dirty="0" smtClean="0">
              <a:solidFill>
                <a:srgbClr val="003399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 smtClean="0">
                <a:solidFill>
                  <a:srgbClr val="003399"/>
                </a:solidFill>
              </a:rPr>
              <a:t>112.300 </a:t>
            </a:r>
            <a:r>
              <a:rPr lang="it-IT" altLang="it-IT" sz="1600" i="1" dirty="0">
                <a:solidFill>
                  <a:srgbClr val="003399"/>
                </a:solidFill>
              </a:rPr>
              <a:t>persone  </a:t>
            </a:r>
            <a:endParaRPr lang="it-IT" altLang="it-IT" sz="1600" i="1" dirty="0" smtClean="0">
              <a:solidFill>
                <a:srgbClr val="003399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 smtClean="0">
                <a:solidFill>
                  <a:srgbClr val="003399"/>
                </a:solidFill>
              </a:rPr>
              <a:t>in provincia di Modena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  <p:sp>
        <p:nvSpPr>
          <p:cNvPr id="14" name="Parentesi graffa chiusa 13"/>
          <p:cNvSpPr/>
          <p:nvPr/>
        </p:nvSpPr>
        <p:spPr>
          <a:xfrm>
            <a:off x="6599655" y="2861397"/>
            <a:ext cx="186220" cy="1652729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22" y="1426989"/>
            <a:ext cx="9811596" cy="457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33046"/>
          </a:xfrm>
        </p:spPr>
        <p:txBody>
          <a:bodyPr/>
          <a:lstStyle/>
          <a:p>
            <a:r>
              <a:rPr lang="it-IT" dirty="0" smtClean="0"/>
              <a:t>Consumo di alcol a maggior rischio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377572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8" name="Ovale 7"/>
          <p:cNvSpPr/>
          <p:nvPr/>
        </p:nvSpPr>
        <p:spPr>
          <a:xfrm>
            <a:off x="2715256" y="3032124"/>
            <a:ext cx="716637" cy="79909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913402" y="2760035"/>
            <a:ext cx="714051" cy="790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5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81" y="1425054"/>
            <a:ext cx="5251279" cy="464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3151" y="146931"/>
            <a:ext cx="10515600" cy="810020"/>
          </a:xfrm>
        </p:spPr>
        <p:txBody>
          <a:bodyPr/>
          <a:lstStyle/>
          <a:p>
            <a:r>
              <a:rPr lang="it-IT" dirty="0" smtClean="0"/>
              <a:t>Consumo di alcol a maggior rischio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0" name="Parentesi graffa chiusa 9"/>
          <p:cNvSpPr/>
          <p:nvPr/>
        </p:nvSpPr>
        <p:spPr>
          <a:xfrm>
            <a:off x="8215203" y="1910964"/>
            <a:ext cx="160957" cy="77001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92866" y="6069054"/>
            <a:ext cx="647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(*) Italiani: persone con cittadinanza italiana o provenienti da altri Paesi a Sviluppo Avanzato (PSA); Stranieri: persone immigrate da Paesi a Forte Pressione Migratoria (PFPM</a:t>
            </a:r>
            <a:r>
              <a:rPr lang="it-IT" sz="1200" i="1" dirty="0" smtClean="0"/>
              <a:t>)</a:t>
            </a:r>
          </a:p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58177" y="927045"/>
            <a:ext cx="668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 – Provincia di Modena</a:t>
            </a:r>
            <a:endParaRPr lang="it-IT" b="1" i="1" dirty="0"/>
          </a:p>
        </p:txBody>
      </p:sp>
      <p:sp>
        <p:nvSpPr>
          <p:cNvPr id="17" name="CasellaDiTesto 3"/>
          <p:cNvSpPr txBox="1">
            <a:spLocks noChangeArrowheads="1"/>
          </p:cNvSpPr>
          <p:nvPr/>
        </p:nvSpPr>
        <p:spPr bwMode="auto">
          <a:xfrm>
            <a:off x="8543405" y="2130499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i 18-24enni</a:t>
            </a:r>
          </a:p>
        </p:txBody>
      </p:sp>
      <p:sp>
        <p:nvSpPr>
          <p:cNvPr id="15" name="Parentesi graffa chiusa 14"/>
          <p:cNvSpPr/>
          <p:nvPr/>
        </p:nvSpPr>
        <p:spPr>
          <a:xfrm>
            <a:off x="8215203" y="2878253"/>
            <a:ext cx="140630" cy="400591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8560400" y="2903973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gli uomini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8543405" y="3466964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alta istruzione</a:t>
            </a:r>
          </a:p>
        </p:txBody>
      </p:sp>
      <p:sp>
        <p:nvSpPr>
          <p:cNvPr id="19" name="Parentesi graffa chiusa 18"/>
          <p:cNvSpPr/>
          <p:nvPr/>
        </p:nvSpPr>
        <p:spPr>
          <a:xfrm>
            <a:off x="8215203" y="3498714"/>
            <a:ext cx="160958" cy="5842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886" y="239655"/>
            <a:ext cx="10515600" cy="1325563"/>
          </a:xfrm>
        </p:spPr>
        <p:txBody>
          <a:bodyPr/>
          <a:lstStyle/>
          <a:p>
            <a:r>
              <a:rPr lang="it-IT" dirty="0" smtClean="0"/>
              <a:t>Consumo </a:t>
            </a:r>
            <a:r>
              <a:rPr lang="it-IT" i="1" dirty="0" err="1" smtClean="0"/>
              <a:t>binge</a:t>
            </a:r>
            <a:r>
              <a:rPr lang="it-IT" dirty="0" smtClean="0"/>
              <a:t> nei ragazzi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430" y="1846390"/>
            <a:ext cx="6078511" cy="396864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8714" y="6377374"/>
            <a:ext cx="3995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Indagine HBSC 2018</a:t>
            </a:r>
            <a:endParaRPr lang="it-IT" sz="1200" i="1" dirty="0"/>
          </a:p>
        </p:txBody>
      </p:sp>
      <p:pic>
        <p:nvPicPr>
          <p:cNvPr id="6" name="Picture 8" descr="HBSCItalia_trasparente_faccebian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910" y="365125"/>
            <a:ext cx="957247" cy="84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593771" y="1477058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Emilia-Romagna</a:t>
            </a:r>
            <a:endParaRPr lang="it-IT" b="1" i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1372" y="6063396"/>
            <a:ext cx="967740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t-IT" altLang="it-IT" sz="1100" i="1" dirty="0" smtClean="0">
                <a:latin typeface="Calibri" panose="020F0502020204030204" pitchFamily="34" charset="0"/>
              </a:rPr>
              <a:t>Consumo </a:t>
            </a:r>
            <a:r>
              <a:rPr lang="it-IT" altLang="it-IT" sz="1100" i="1" dirty="0" err="1">
                <a:latin typeface="Calibri" panose="020F0502020204030204" pitchFamily="34" charset="0"/>
              </a:rPr>
              <a:t>binge</a:t>
            </a:r>
            <a:r>
              <a:rPr lang="it-IT" altLang="it-IT" sz="1100" i="1" dirty="0">
                <a:latin typeface="Calibri" panose="020F0502020204030204" pitchFamily="34" charset="0"/>
              </a:rPr>
              <a:t>: </a:t>
            </a:r>
            <a:r>
              <a:rPr lang="it-IT" altLang="it-IT" sz="1100" i="1" dirty="0" smtClean="0">
                <a:latin typeface="Calibri" panose="020F0502020204030204" pitchFamily="34" charset="0"/>
              </a:rPr>
              <a:t>consumo di 5 </a:t>
            </a:r>
            <a:r>
              <a:rPr lang="it-IT" altLang="it-IT" sz="1100" i="1" dirty="0">
                <a:latin typeface="Calibri" panose="020F0502020204030204" pitchFamily="34" charset="0"/>
              </a:rPr>
              <a:t>bicchieri o più di bevande </a:t>
            </a:r>
            <a:r>
              <a:rPr lang="it-IT" altLang="it-IT" sz="1100" i="1" dirty="0" smtClean="0">
                <a:latin typeface="Calibri" panose="020F0502020204030204" pitchFamily="34" charset="0"/>
              </a:rPr>
              <a:t>alcoliche </a:t>
            </a:r>
            <a:r>
              <a:rPr lang="it-IT" altLang="it-IT" sz="1100" i="1" dirty="0">
                <a:latin typeface="Calibri" panose="020F0502020204030204" pitchFamily="34" charset="0"/>
              </a:rPr>
              <a:t>in un'unica occasione </a:t>
            </a:r>
            <a:r>
              <a:rPr lang="it-IT" altLang="it-IT" sz="1100" i="1" dirty="0" smtClean="0">
                <a:latin typeface="Calibri" panose="020F0502020204030204" pitchFamily="34" charset="0"/>
              </a:rPr>
              <a:t>negli </a:t>
            </a:r>
            <a:r>
              <a:rPr lang="it-IT" altLang="it-IT" sz="1100" i="1" dirty="0">
                <a:latin typeface="Calibri" panose="020F0502020204030204" pitchFamily="34" charset="0"/>
              </a:rPr>
              <a:t>ultimi 12 mesi</a:t>
            </a:r>
          </a:p>
        </p:txBody>
      </p:sp>
    </p:spTree>
    <p:extLst>
      <p:ext uri="{BB962C8B-B14F-4D97-AF65-F5344CB8AC3E}">
        <p14:creationId xmlns:p14="http://schemas.microsoft.com/office/powerpoint/2010/main" val="1565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86" y="834610"/>
            <a:ext cx="3375000" cy="45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17" y="1600491"/>
            <a:ext cx="5793497" cy="309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2098"/>
            <a:ext cx="10515600" cy="966334"/>
          </a:xfrm>
        </p:spPr>
        <p:txBody>
          <a:bodyPr/>
          <a:lstStyle/>
          <a:p>
            <a:r>
              <a:rPr lang="it-IT" dirty="0" smtClean="0"/>
              <a:t>Attività fisica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04799" y="5320134"/>
            <a:ext cx="112667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800"/>
            </a:pPr>
            <a:r>
              <a:rPr lang="it-IT" sz="1100" b="1" i="1" dirty="0">
                <a:ea typeface="Segoe UI" panose="020B0502040204020203" pitchFamily="34" charset="0"/>
                <a:cs typeface="Segoe UI" panose="020B0502040204020203" pitchFamily="34" charset="0"/>
              </a:rPr>
              <a:t>Attivi</a:t>
            </a:r>
            <a:r>
              <a:rPr lang="it-IT" sz="1100" i="1" dirty="0">
                <a:ea typeface="Segoe UI" panose="020B0502040204020203" pitchFamily="34" charset="0"/>
                <a:cs typeface="Segoe UI" panose="020B0502040204020203" pitchFamily="34" charset="0"/>
              </a:rPr>
              <a:t>: persone che hanno riferito di svolgere un’attività lavorativa pesante oppure che praticano nel tempo libero attività fisica moderata o intensa ai livelli raccomandati </a:t>
            </a:r>
            <a:r>
              <a:rPr lang="it-IT" sz="1100" i="1" dirty="0" smtClean="0">
                <a:ea typeface="Segoe UI" panose="020B0502040204020203" pitchFamily="34" charset="0"/>
                <a:cs typeface="Segoe UI" panose="020B0502040204020203" pitchFamily="34" charset="0"/>
              </a:rPr>
              <a:t>dall’OMS</a:t>
            </a:r>
            <a:endParaRPr lang="it-IT" sz="1100" i="1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spcAft>
                <a:spcPts val="0"/>
              </a:spcAft>
              <a:buSzPts val="800"/>
            </a:pPr>
            <a:r>
              <a:rPr lang="it-IT" sz="1100" b="1" i="1" dirty="0">
                <a:ea typeface="Segoe UI" panose="020B0502040204020203" pitchFamily="34" charset="0"/>
                <a:cs typeface="Segoe UI" panose="020B0502040204020203" pitchFamily="34" charset="0"/>
              </a:rPr>
              <a:t>Parzialmente attivi</a:t>
            </a:r>
            <a:r>
              <a:rPr lang="it-IT" sz="1100" i="1" dirty="0">
                <a:ea typeface="Segoe UI" panose="020B0502040204020203" pitchFamily="34" charset="0"/>
                <a:cs typeface="Segoe UI" panose="020B0502040204020203" pitchFamily="34" charset="0"/>
              </a:rPr>
              <a:t>: persone che hanno riferito di svolgere un’attività lavorativa moderata dal punto di vista fisico oppure di praticare nel tempo libero attività fisica a livelli inferiori a quelli raccomandati dall’OMS</a:t>
            </a:r>
          </a:p>
          <a:p>
            <a:pPr lvl="0" algn="just">
              <a:spcAft>
                <a:spcPts val="0"/>
              </a:spcAft>
              <a:buSzPts val="800"/>
            </a:pPr>
            <a:r>
              <a:rPr lang="it-IT" sz="1100" b="1" i="1" dirty="0">
                <a:ea typeface="Segoe UI" panose="020B0502040204020203" pitchFamily="34" charset="0"/>
                <a:cs typeface="Segoe UI" panose="020B0502040204020203" pitchFamily="34" charset="0"/>
              </a:rPr>
              <a:t>Sedentari</a:t>
            </a:r>
            <a:r>
              <a:rPr lang="it-IT" sz="1100" i="1" dirty="0">
                <a:ea typeface="Segoe UI" panose="020B0502040204020203" pitchFamily="34" charset="0"/>
                <a:cs typeface="Segoe UI" panose="020B0502040204020203" pitchFamily="34" charset="0"/>
              </a:rPr>
              <a:t>: persone che hanno riferito di condurre un’attività lavorativa sedentaria e di non praticare nessuna attività fisica nel tempo libero</a:t>
            </a:r>
          </a:p>
          <a:p>
            <a:r>
              <a:rPr lang="it-IT" sz="1100" b="1" i="1" dirty="0" smtClean="0">
                <a:ea typeface="Segoe UI" panose="020B0502040204020203" pitchFamily="34" charset="0"/>
                <a:cs typeface="Segoe UI" panose="020B0502040204020203" pitchFamily="34" charset="0"/>
              </a:rPr>
              <a:t>Livelli </a:t>
            </a:r>
            <a:r>
              <a:rPr lang="it-IT" sz="1100" b="1" i="1" dirty="0">
                <a:ea typeface="Segoe UI" panose="020B0502040204020203" pitchFamily="34" charset="0"/>
                <a:cs typeface="Segoe UI" panose="020B0502040204020203" pitchFamily="34" charset="0"/>
              </a:rPr>
              <a:t>raccomandati di attività fisica nel tempo libero </a:t>
            </a:r>
            <a:r>
              <a:rPr lang="it-IT" sz="1100" i="1" dirty="0">
                <a:ea typeface="Segoe UI" panose="020B0502040204020203" pitchFamily="34" charset="0"/>
                <a:cs typeface="Segoe UI" panose="020B0502040204020203" pitchFamily="34" charset="0"/>
              </a:rPr>
              <a:t>(OMS </a:t>
            </a:r>
            <a:r>
              <a:rPr lang="it-IT" sz="1100" i="1" dirty="0" smtClean="0">
                <a:ea typeface="Segoe UI" panose="020B0502040204020203" pitchFamily="34" charset="0"/>
                <a:cs typeface="Segoe UI" panose="020B0502040204020203" pitchFamily="34" charset="0"/>
              </a:rPr>
              <a:t>2020</a:t>
            </a:r>
            <a:r>
              <a:rPr lang="it-IT" sz="1100" i="1" dirty="0">
                <a:ea typeface="Segoe UI" panose="020B0502040204020203" pitchFamily="34" charset="0"/>
                <a:cs typeface="Segoe UI" panose="020B0502040204020203" pitchFamily="34" charset="0"/>
              </a:rPr>
              <a:t>): attività fisica moderata di almeno 150 minuti alla settimana oppure attività fisica intensa di almeno 75 minuti oppure una combinazione delle due</a:t>
            </a:r>
            <a:r>
              <a:rPr lang="it-IT" sz="1100" i="1" dirty="0" smtClean="0"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t-IT" sz="11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388" y="6530588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39343" y="1080276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2" name="Ovale 11"/>
          <p:cNvSpPr/>
          <p:nvPr/>
        </p:nvSpPr>
        <p:spPr>
          <a:xfrm>
            <a:off x="5857928" y="1891184"/>
            <a:ext cx="567386" cy="584775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6425314" y="2183572"/>
            <a:ext cx="288000" cy="704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6713314" y="1826633"/>
            <a:ext cx="1979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75.000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 smtClean="0">
                <a:solidFill>
                  <a:srgbClr val="003399"/>
                </a:solidFill>
              </a:rPr>
              <a:t>persone in provincia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d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i Modena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52" y="1219576"/>
            <a:ext cx="9181093" cy="464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08692"/>
            <a:ext cx="10515600" cy="1325563"/>
          </a:xfrm>
        </p:spPr>
        <p:txBody>
          <a:bodyPr/>
          <a:lstStyle/>
          <a:p>
            <a:r>
              <a:rPr lang="it-IT" dirty="0" smtClean="0"/>
              <a:t>Sedentari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54159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9" name="Ovale 8"/>
          <p:cNvSpPr/>
          <p:nvPr/>
        </p:nvSpPr>
        <p:spPr>
          <a:xfrm>
            <a:off x="7233258" y="3189214"/>
            <a:ext cx="791373" cy="7047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870244" y="2438333"/>
            <a:ext cx="790533" cy="81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572185" y="2558518"/>
            <a:ext cx="790533" cy="81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332243" y="2558518"/>
            <a:ext cx="790533" cy="81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0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837" y="1619388"/>
            <a:ext cx="5355202" cy="453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314" y="145937"/>
            <a:ext cx="10515600" cy="984704"/>
          </a:xfrm>
        </p:spPr>
        <p:txBody>
          <a:bodyPr/>
          <a:lstStyle/>
          <a:p>
            <a:r>
              <a:rPr lang="it-IT" dirty="0" smtClean="0"/>
              <a:t>Sedentarietà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0648" y="6120170"/>
            <a:ext cx="676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(*) Italiani: persone con cittadinanza italiana o provenienti da altri Paesi a Sviluppo Avanzato (PSA); Stranieri: persone immigrate da Paesi a Forte Pressione Migratoria (PFPM)</a:t>
            </a:r>
            <a:endParaRPr lang="it-IT" sz="1200" i="1" dirty="0" smtClean="0"/>
          </a:p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8533038" y="3034276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donne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855922" y="1064098"/>
            <a:ext cx="445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 – Provincia di Modena</a:t>
            </a:r>
            <a:endParaRPr lang="it-IT" b="1" i="1" dirty="0"/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8533039" y="2326316"/>
            <a:ext cx="2809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i 50-69enni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8233460" y="2116142"/>
            <a:ext cx="250642" cy="78968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2" name="Parentesi graffa chiusa 11"/>
          <p:cNvSpPr/>
          <p:nvPr/>
        </p:nvSpPr>
        <p:spPr>
          <a:xfrm>
            <a:off x="8235417" y="3567907"/>
            <a:ext cx="250642" cy="886989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5" name="Parentesi graffa chiusa 14"/>
          <p:cNvSpPr/>
          <p:nvPr/>
        </p:nvSpPr>
        <p:spPr>
          <a:xfrm>
            <a:off x="8274334" y="4747337"/>
            <a:ext cx="201612" cy="558651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6" name="CasellaDiTesto 3"/>
          <p:cNvSpPr txBox="1">
            <a:spLocks noChangeArrowheads="1"/>
          </p:cNvSpPr>
          <p:nvPr/>
        </p:nvSpPr>
        <p:spPr bwMode="auto">
          <a:xfrm>
            <a:off x="8533038" y="4703496"/>
            <a:ext cx="280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chi riferisce difficoltà economiche</a:t>
            </a:r>
          </a:p>
        </p:txBody>
      </p:sp>
      <p:sp>
        <p:nvSpPr>
          <p:cNvPr id="17" name="Parentesi graffa chiusa 16"/>
          <p:cNvSpPr/>
          <p:nvPr/>
        </p:nvSpPr>
        <p:spPr>
          <a:xfrm>
            <a:off x="8228577" y="3004263"/>
            <a:ext cx="260407" cy="43703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8" name="CasellaDiTesto 3"/>
          <p:cNvSpPr txBox="1">
            <a:spLocks noChangeArrowheads="1"/>
          </p:cNvSpPr>
          <p:nvPr/>
        </p:nvSpPr>
        <p:spPr bwMode="auto">
          <a:xfrm>
            <a:off x="8533038" y="3741204"/>
            <a:ext cx="3365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chi riferisce nessun titolo o la licenza elementare</a:t>
            </a:r>
          </a:p>
        </p:txBody>
      </p:sp>
      <p:sp>
        <p:nvSpPr>
          <p:cNvPr id="19" name="Parentesi graffa chiusa 18"/>
          <p:cNvSpPr/>
          <p:nvPr/>
        </p:nvSpPr>
        <p:spPr>
          <a:xfrm>
            <a:off x="8271690" y="5391074"/>
            <a:ext cx="204256" cy="403661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21" name="CasellaDiTesto 3"/>
          <p:cNvSpPr txBox="1">
            <a:spLocks noChangeArrowheads="1"/>
          </p:cNvSpPr>
          <p:nvPr/>
        </p:nvSpPr>
        <p:spPr bwMode="auto">
          <a:xfrm>
            <a:off x="8533038" y="5337286"/>
            <a:ext cx="3007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chi ha cittadinanza straniera</a:t>
            </a:r>
          </a:p>
        </p:txBody>
      </p:sp>
    </p:spTree>
    <p:extLst>
      <p:ext uri="{BB962C8B-B14F-4D97-AF65-F5344CB8AC3E}">
        <p14:creationId xmlns:p14="http://schemas.microsoft.com/office/powerpoint/2010/main" val="27741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6667" y="222151"/>
            <a:ext cx="10515600" cy="1325563"/>
          </a:xfrm>
        </p:spPr>
        <p:txBody>
          <a:bodyPr/>
          <a:lstStyle/>
          <a:p>
            <a:r>
              <a:rPr lang="it-IT" dirty="0" smtClean="0"/>
              <a:t>Attività fisica nei bambini di 8-9 anni</a:t>
            </a:r>
            <a:endParaRPr lang="it-IT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15" y="365125"/>
            <a:ext cx="970818" cy="10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8874" y="6321229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indagine </a:t>
            </a:r>
            <a:r>
              <a:rPr lang="it-IT" sz="1200" i="1" dirty="0" err="1" smtClean="0"/>
              <a:t>OKkio</a:t>
            </a:r>
            <a:r>
              <a:rPr lang="it-IT" sz="1200" i="1" dirty="0" smtClean="0"/>
              <a:t> alla Salute 2019</a:t>
            </a:r>
            <a:endParaRPr lang="it-IT" sz="1200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69" y="2060090"/>
            <a:ext cx="5829764" cy="37487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19942" y="1501007"/>
            <a:ext cx="32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Provincia di Modena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9632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2023269" y="365488"/>
            <a:ext cx="8001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CC0000"/>
                </a:solidFill>
                <a:latin typeface="Calibri Light" panose="020F0302020204030204" pitchFamily="34" charset="0"/>
              </a:rPr>
              <a:t>Determinanti di malattia</a:t>
            </a:r>
            <a:endParaRPr lang="it-IT" altLang="it-IT" sz="40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2291" name="CasellaDiTesto 1"/>
          <p:cNvSpPr txBox="1">
            <a:spLocks noChangeArrowheads="1"/>
          </p:cNvSpPr>
          <p:nvPr/>
        </p:nvSpPr>
        <p:spPr bwMode="auto">
          <a:xfrm>
            <a:off x="1727200" y="6440488"/>
            <a:ext cx="6369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chemeClr val="tx1"/>
                </a:solidFill>
              </a:rPr>
              <a:t>Fonte: IFTF Centers for </a:t>
            </a:r>
            <a:r>
              <a:rPr lang="it-IT" altLang="it-IT" sz="1200" i="1" dirty="0" err="1">
                <a:solidFill>
                  <a:schemeClr val="tx1"/>
                </a:solidFill>
              </a:rPr>
              <a:t>Disease</a:t>
            </a:r>
            <a:r>
              <a:rPr lang="it-IT" altLang="it-IT" sz="1200" i="1" dirty="0">
                <a:solidFill>
                  <a:schemeClr val="tx1"/>
                </a:solidFill>
              </a:rPr>
              <a:t> Control and </a:t>
            </a:r>
            <a:r>
              <a:rPr lang="it-IT" altLang="it-IT" sz="1200" i="1" dirty="0" err="1">
                <a:solidFill>
                  <a:schemeClr val="tx1"/>
                </a:solidFill>
              </a:rPr>
              <a:t>Prevention</a:t>
            </a:r>
            <a:endParaRPr lang="it-IT" altLang="it-IT" sz="1200" i="1" dirty="0">
              <a:solidFill>
                <a:schemeClr val="tx1"/>
              </a:solidFill>
            </a:endParaRPr>
          </a:p>
        </p:txBody>
      </p:sp>
      <p:pic>
        <p:nvPicPr>
          <p:cNvPr id="1229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4" y="2247900"/>
            <a:ext cx="3792537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ttangolo 3"/>
          <p:cNvSpPr>
            <a:spLocks noChangeArrowheads="1"/>
          </p:cNvSpPr>
          <p:nvPr/>
        </p:nvSpPr>
        <p:spPr bwMode="auto">
          <a:xfrm>
            <a:off x="2112169" y="1250769"/>
            <a:ext cx="782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</a:rPr>
              <a:t>I determinanti di salute sono quei fattori che influenzano e determinano la salute e il benessere degli individui</a:t>
            </a:r>
          </a:p>
        </p:txBody>
      </p:sp>
      <p:pic>
        <p:nvPicPr>
          <p:cNvPr id="12294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0" y="6188076"/>
            <a:ext cx="808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6192" y="-81434"/>
            <a:ext cx="10515600" cy="1325563"/>
          </a:xfrm>
        </p:spPr>
        <p:txBody>
          <a:bodyPr/>
          <a:lstStyle/>
          <a:p>
            <a:r>
              <a:rPr lang="it-IT" dirty="0" smtClean="0"/>
              <a:t>Attività fisica nei ragazzi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38" y="867098"/>
            <a:ext cx="9119300" cy="5869302"/>
          </a:xfrm>
          <a:prstGeom prst="rect">
            <a:avLst/>
          </a:prstGeom>
        </p:spPr>
      </p:pic>
      <p:pic>
        <p:nvPicPr>
          <p:cNvPr id="4" name="Picture 8" descr="HBSCItalia_trasparente_faccebian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10" y="510434"/>
            <a:ext cx="1035392" cy="9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5568" y="6503129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indagine HBSC 2018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38311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19" y="1982554"/>
            <a:ext cx="6648105" cy="388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9972" y="255338"/>
            <a:ext cx="10515600" cy="871128"/>
          </a:xfrm>
        </p:spPr>
        <p:txBody>
          <a:bodyPr/>
          <a:lstStyle/>
          <a:p>
            <a:r>
              <a:rPr lang="it-IT" dirty="0" smtClean="0"/>
              <a:t>Attività fisica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73165" y="123625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4696" y="644584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7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14696" y="6220327"/>
            <a:ext cx="104502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algn="just">
              <a:spcBef>
                <a:spcPts val="300"/>
              </a:spcBef>
              <a:spcAft>
                <a:spcPts val="0"/>
              </a:spcAft>
            </a:pPr>
            <a:r>
              <a:rPr lang="it-IT" sz="1050" i="1" dirty="0">
                <a:ea typeface="Times New Roman" panose="02020603050405020304" pitchFamily="18" charset="0"/>
                <a:cs typeface="Calibri,Italic"/>
              </a:rPr>
              <a:t>* NEP: persone ultra 64enni non eleggibili al PASE score, cioè che sono in grado di deambulare ma non hanno sostenuto direttamente l'intervista (intervento del </a:t>
            </a:r>
            <a:r>
              <a:rPr lang="it-IT" sz="1050" i="1" dirty="0" err="1">
                <a:ea typeface="Times New Roman" panose="02020603050405020304" pitchFamily="18" charset="0"/>
                <a:cs typeface="Calibri,Italic"/>
              </a:rPr>
              <a:t>proxi</a:t>
            </a:r>
            <a:r>
              <a:rPr lang="it-IT" sz="1050" i="1" dirty="0">
                <a:ea typeface="Times New Roman" panose="02020603050405020304" pitchFamily="18" charset="0"/>
                <a:cs typeface="Calibri,Italic"/>
              </a:rPr>
              <a:t>)</a:t>
            </a:r>
            <a:endParaRPr lang="it-IT" sz="4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Parentesi graffa chiusa 8"/>
          <p:cNvSpPr/>
          <p:nvPr/>
        </p:nvSpPr>
        <p:spPr>
          <a:xfrm rot="16200000">
            <a:off x="5166230" y="1266560"/>
            <a:ext cx="303212" cy="2908300"/>
          </a:xfrm>
          <a:prstGeom prst="rightBrace">
            <a:avLst>
              <a:gd name="adj1" fmla="val 26230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4128459" y="1898201"/>
            <a:ext cx="237875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80.700 </a:t>
            </a:r>
            <a:r>
              <a:rPr lang="it-IT" altLang="it-IT" sz="1600" i="1" dirty="0">
                <a:solidFill>
                  <a:srgbClr val="003399"/>
                </a:solidFill>
              </a:rPr>
              <a:t>persone in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provincia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38" y="2612051"/>
            <a:ext cx="6148144" cy="313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05973"/>
            <a:ext cx="10515600" cy="968901"/>
          </a:xfrm>
        </p:spPr>
        <p:txBody>
          <a:bodyPr/>
          <a:lstStyle/>
          <a:p>
            <a:r>
              <a:rPr lang="it-IT" dirty="0" smtClean="0"/>
              <a:t>Stato nutrizionale</a:t>
            </a:r>
            <a:endParaRPr lang="it-IT" dirty="0"/>
          </a:p>
        </p:txBody>
      </p:sp>
      <p:sp>
        <p:nvSpPr>
          <p:cNvPr id="9" name="CasellaDiTesto 2"/>
          <p:cNvSpPr txBox="1">
            <a:spLocks noChangeArrowheads="1"/>
          </p:cNvSpPr>
          <p:nvPr/>
        </p:nvSpPr>
        <p:spPr bwMode="auto">
          <a:xfrm>
            <a:off x="3986270" y="1861685"/>
            <a:ext cx="4140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 smtClean="0">
                <a:solidFill>
                  <a:srgbClr val="003399"/>
                </a:solidFill>
              </a:rPr>
              <a:t>44% in eccesso ponderale, pari a una stima di </a:t>
            </a:r>
            <a:r>
              <a:rPr lang="it-IT" altLang="it-IT" sz="1600" i="1" dirty="0">
                <a:solidFill>
                  <a:srgbClr val="003399"/>
                </a:solidFill>
              </a:rPr>
              <a:t>circa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206.000 </a:t>
            </a:r>
            <a:r>
              <a:rPr lang="it-IT" altLang="it-IT" sz="1600" i="1" dirty="0">
                <a:solidFill>
                  <a:srgbClr val="003399"/>
                </a:solidFill>
              </a:rPr>
              <a:t>persone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in Provincia di Modena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1788" y="6378188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499997" y="1109134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8" name="Parentesi graffa chiusa 7"/>
          <p:cNvSpPr/>
          <p:nvPr/>
        </p:nvSpPr>
        <p:spPr>
          <a:xfrm rot="16200000">
            <a:off x="6336772" y="2075031"/>
            <a:ext cx="273142" cy="1272217"/>
          </a:xfrm>
          <a:prstGeom prst="rightBrace">
            <a:avLst>
              <a:gd name="adj1" fmla="val 26230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49" y="1392713"/>
            <a:ext cx="3374999" cy="4500000"/>
          </a:xfrm>
        </p:spPr>
      </p:pic>
    </p:spTree>
    <p:extLst>
      <p:ext uri="{BB962C8B-B14F-4D97-AF65-F5344CB8AC3E}">
        <p14:creationId xmlns:p14="http://schemas.microsoft.com/office/powerpoint/2010/main" val="24639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69" y="1732893"/>
            <a:ext cx="9862661" cy="442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4164"/>
            <a:ext cx="10515600" cy="1325563"/>
          </a:xfrm>
        </p:spPr>
        <p:txBody>
          <a:bodyPr/>
          <a:lstStyle/>
          <a:p>
            <a:r>
              <a:rPr lang="it-IT" dirty="0" smtClean="0"/>
              <a:t>Eccesso ponderale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363561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8" name="Ovale 7"/>
          <p:cNvSpPr/>
          <p:nvPr/>
        </p:nvSpPr>
        <p:spPr>
          <a:xfrm>
            <a:off x="3503668" y="2262719"/>
            <a:ext cx="856764" cy="7870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360432" y="1871968"/>
            <a:ext cx="859750" cy="781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4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624" y="1481922"/>
            <a:ext cx="5024774" cy="460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4670"/>
            <a:ext cx="10515600" cy="902267"/>
          </a:xfrm>
        </p:spPr>
        <p:txBody>
          <a:bodyPr/>
          <a:lstStyle/>
          <a:p>
            <a:r>
              <a:rPr lang="it-IT" dirty="0" smtClean="0"/>
              <a:t>Eccesso ponderale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6" name="Parentesi graffa chiusa 5"/>
          <p:cNvSpPr/>
          <p:nvPr/>
        </p:nvSpPr>
        <p:spPr>
          <a:xfrm>
            <a:off x="7554274" y="3576447"/>
            <a:ext cx="340108" cy="646679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7908494" y="3668036"/>
            <a:ext cx="2722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istruzione bassa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7248" y="6135010"/>
            <a:ext cx="633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(*) Italiani: persone con cittadinanza italiana o provenienti da altri Paesi a Sviluppo Avanzato (PSA); Stranieri: persone immigrate da Paesi a Forte Pressione Migratoria (PFPM</a:t>
            </a:r>
            <a:r>
              <a:rPr lang="it-IT" sz="1200" i="1" dirty="0" smtClean="0"/>
              <a:t>)</a:t>
            </a:r>
          </a:p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7864951" y="3081018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gli uomini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7544967" y="3017211"/>
            <a:ext cx="299860" cy="495914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09942" y="1067502"/>
            <a:ext cx="477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 – Provincia di Modena</a:t>
            </a:r>
            <a:endParaRPr lang="it-IT" b="1" i="1" dirty="0"/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7926983" y="2205284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Cresce con l’età</a:t>
            </a:r>
          </a:p>
        </p:txBody>
      </p:sp>
      <p:sp>
        <p:nvSpPr>
          <p:cNvPr id="16" name="Parentesi graffa chiusa 15"/>
          <p:cNvSpPr/>
          <p:nvPr/>
        </p:nvSpPr>
        <p:spPr>
          <a:xfrm>
            <a:off x="7592913" y="4529404"/>
            <a:ext cx="272038" cy="5530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7908494" y="4529404"/>
            <a:ext cx="262749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difficoltà economiche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7544967" y="1979149"/>
            <a:ext cx="299860" cy="82057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1" y="248786"/>
            <a:ext cx="10515600" cy="826510"/>
          </a:xfrm>
        </p:spPr>
        <p:txBody>
          <a:bodyPr/>
          <a:lstStyle/>
          <a:p>
            <a:r>
              <a:rPr lang="it-IT" dirty="0" smtClean="0"/>
              <a:t>Eccesso ponderale per età</a:t>
            </a:r>
            <a:endParaRPr lang="it-IT" dirty="0"/>
          </a:p>
        </p:txBody>
      </p:sp>
      <p:sp>
        <p:nvSpPr>
          <p:cNvPr id="5" name="Rettangolo 6"/>
          <p:cNvSpPr>
            <a:spLocks noChangeArrowheads="1"/>
          </p:cNvSpPr>
          <p:nvPr/>
        </p:nvSpPr>
        <p:spPr bwMode="auto">
          <a:xfrm>
            <a:off x="587375" y="6258407"/>
            <a:ext cx="11841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200" i="1" dirty="0" smtClean="0"/>
              <a:t>Fonte dati: </a:t>
            </a:r>
            <a:r>
              <a:rPr lang="it-IT" altLang="it-IT" sz="1200" i="1" dirty="0" err="1"/>
              <a:t>OKkio</a:t>
            </a:r>
            <a:r>
              <a:rPr lang="it-IT" altLang="it-IT" sz="1200" i="1" dirty="0"/>
              <a:t> </a:t>
            </a:r>
            <a:r>
              <a:rPr lang="it-IT" altLang="it-IT" sz="1200" i="1" dirty="0" smtClean="0"/>
              <a:t>2019 </a:t>
            </a:r>
            <a:r>
              <a:rPr lang="it-IT" altLang="it-IT" sz="1200" i="1" dirty="0"/>
              <a:t>(8-9 anni), HBSC 2018 (11-13-15 anni), PASSI </a:t>
            </a:r>
            <a:r>
              <a:rPr lang="it-IT" altLang="it-IT" sz="1200" i="1" dirty="0" smtClean="0"/>
              <a:t>2018-2021 </a:t>
            </a:r>
            <a:r>
              <a:rPr lang="it-IT" altLang="it-IT" sz="1200" i="1" dirty="0"/>
              <a:t>(18-69 anni), PASSI d’Argento </a:t>
            </a:r>
            <a:r>
              <a:rPr lang="it-IT" altLang="it-IT" sz="1200" i="1" dirty="0" smtClean="0"/>
              <a:t>2018-2021 </a:t>
            </a:r>
            <a:r>
              <a:rPr lang="it-IT" altLang="it-IT" sz="1200" i="1" dirty="0"/>
              <a:t>(70 anni e oltre)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50229" y="1275155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Emilia-Romagna</a:t>
            </a:r>
            <a:endParaRPr lang="it-IT" b="1" i="1" dirty="0"/>
          </a:p>
        </p:txBody>
      </p:sp>
      <p:pic>
        <p:nvPicPr>
          <p:cNvPr id="7" name="Picture 4" descr="7_Logo_PASSI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99" y="1727114"/>
            <a:ext cx="794508" cy="4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assiArgento2009_traspar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99" y="2283890"/>
            <a:ext cx="884583" cy="50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BSCItalia_trasparente_faccebianc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957" y="1011571"/>
            <a:ext cx="631888" cy="5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931" y="248786"/>
            <a:ext cx="570258" cy="61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019" y="1701447"/>
            <a:ext cx="873556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84" y="1400948"/>
            <a:ext cx="3374999" cy="4500000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7" y="2336611"/>
            <a:ext cx="6099521" cy="3096000"/>
          </a:xfrm>
          <a:prstGeom prst="rect">
            <a:avLst/>
          </a:prstGeom>
        </p:spPr>
      </p:pic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835000" y="211361"/>
            <a:ext cx="10515600" cy="842736"/>
          </a:xfrm>
          <a:noFill/>
        </p:spPr>
        <p:txBody>
          <a:bodyPr/>
          <a:lstStyle/>
          <a:p>
            <a:r>
              <a:rPr lang="it-IT" altLang="it-IT" dirty="0" smtClean="0"/>
              <a:t>Consumo di frutta e verdura</a:t>
            </a:r>
          </a:p>
        </p:txBody>
      </p:sp>
      <p:sp>
        <p:nvSpPr>
          <p:cNvPr id="34821" name="Parentesi graffa chiusa 3"/>
          <p:cNvSpPr>
            <a:spLocks/>
          </p:cNvSpPr>
          <p:nvPr/>
        </p:nvSpPr>
        <p:spPr bwMode="auto">
          <a:xfrm rot="16200000">
            <a:off x="5458150" y="1880740"/>
            <a:ext cx="239724" cy="1330818"/>
          </a:xfrm>
          <a:prstGeom prst="rightBrace">
            <a:avLst>
              <a:gd name="adj1" fmla="val 25794"/>
              <a:gd name="adj2" fmla="val 50000"/>
            </a:avLst>
          </a:prstGeom>
          <a:noFill/>
          <a:ln w="952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11113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"/>
              </a:spcBef>
              <a:spcAft>
                <a:spcPct val="5000"/>
              </a:spcAft>
            </a:pPr>
            <a:endParaRPr lang="it-IT" altLang="it-IT" sz="2000" i="0" dirty="0">
              <a:solidFill>
                <a:srgbClr val="00339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1788" y="6378188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419492" y="1031616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34822" name="CasellaDiTesto 4"/>
          <p:cNvSpPr txBox="1">
            <a:spLocks noChangeArrowheads="1"/>
          </p:cNvSpPr>
          <p:nvPr/>
        </p:nvSpPr>
        <p:spPr bwMode="auto">
          <a:xfrm>
            <a:off x="3275635" y="1577926"/>
            <a:ext cx="48382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600" dirty="0">
                <a:solidFill>
                  <a:srgbClr val="003399"/>
                </a:solidFill>
                <a:latin typeface="+mn-lt"/>
              </a:rPr>
              <a:t>Indicatore PNP: </a:t>
            </a:r>
          </a:p>
          <a:p>
            <a:pPr algn="ctr"/>
            <a:r>
              <a:rPr lang="it-IT" altLang="it-IT" sz="1600" dirty="0" smtClean="0">
                <a:solidFill>
                  <a:srgbClr val="003399"/>
                </a:solidFill>
                <a:latin typeface="+mn-lt"/>
              </a:rPr>
              <a:t>42% consuma almeno </a:t>
            </a:r>
            <a:r>
              <a:rPr lang="it-IT" altLang="it-IT" sz="1600" dirty="0">
                <a:solidFill>
                  <a:srgbClr val="003399"/>
                </a:solidFill>
                <a:latin typeface="+mn-lt"/>
              </a:rPr>
              <a:t>tre </a:t>
            </a:r>
            <a:r>
              <a:rPr lang="it-IT" altLang="it-IT" sz="1600" dirty="0" smtClean="0">
                <a:solidFill>
                  <a:srgbClr val="003399"/>
                </a:solidFill>
                <a:latin typeface="+mn-lt"/>
              </a:rPr>
              <a:t>porzioni, </a:t>
            </a:r>
          </a:p>
          <a:p>
            <a:pPr algn="ctr"/>
            <a:r>
              <a:rPr lang="it-IT" altLang="it-IT" sz="1600" dirty="0" smtClean="0">
                <a:solidFill>
                  <a:srgbClr val="003399"/>
                </a:solidFill>
                <a:latin typeface="+mn-lt"/>
              </a:rPr>
              <a:t>pari a 196.600 persone in provincia di Modena</a:t>
            </a:r>
            <a:endParaRPr lang="it-IT" altLang="it-IT" sz="1600" dirty="0">
              <a:solidFill>
                <a:srgbClr val="003399"/>
              </a:solidFill>
              <a:latin typeface="+mn-lt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6480387" y="2932048"/>
            <a:ext cx="288000" cy="704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/>
          <p:cNvSpPr/>
          <p:nvPr/>
        </p:nvSpPr>
        <p:spPr>
          <a:xfrm>
            <a:off x="6006456" y="2760732"/>
            <a:ext cx="473931" cy="344040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6825713" y="2579894"/>
            <a:ext cx="2052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42.000 persone in provincia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di Modena</a:t>
            </a:r>
          </a:p>
        </p:txBody>
      </p:sp>
    </p:spTree>
    <p:extLst>
      <p:ext uri="{BB962C8B-B14F-4D97-AF65-F5344CB8AC3E}">
        <p14:creationId xmlns:p14="http://schemas.microsoft.com/office/powerpoint/2010/main" val="34536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92" y="1513937"/>
            <a:ext cx="10526415" cy="439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819" y="216030"/>
            <a:ext cx="10515600" cy="1325563"/>
          </a:xfrm>
        </p:spPr>
        <p:txBody>
          <a:bodyPr/>
          <a:lstStyle/>
          <a:p>
            <a:r>
              <a:rPr lang="it-IT" dirty="0" smtClean="0"/>
              <a:t>Consumo di 5 o più porzioni</a:t>
            </a:r>
            <a:br>
              <a:rPr lang="it-IT" dirty="0" smtClean="0"/>
            </a:br>
            <a:r>
              <a:rPr lang="it-IT" dirty="0" smtClean="0"/>
              <a:t>di frutta e verdura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54159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9" name="Ovale 8"/>
          <p:cNvSpPr/>
          <p:nvPr/>
        </p:nvSpPr>
        <p:spPr>
          <a:xfrm>
            <a:off x="1390280" y="3128800"/>
            <a:ext cx="797335" cy="8143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441750" y="3206289"/>
            <a:ext cx="739624" cy="741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377864" y="3206289"/>
            <a:ext cx="797335" cy="8143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416015" y="3128799"/>
            <a:ext cx="797335" cy="8143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6403599" y="3169797"/>
            <a:ext cx="797335" cy="8143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454166" y="3114740"/>
            <a:ext cx="739624" cy="741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428431" y="3114739"/>
            <a:ext cx="739624" cy="741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0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196" y="1345512"/>
            <a:ext cx="4655954" cy="4860000"/>
          </a:xfrm>
          <a:prstGeom prst="rect">
            <a:avLst/>
          </a:prstGeom>
        </p:spPr>
      </p:pic>
      <p:sp>
        <p:nvSpPr>
          <p:cNvPr id="35843" name="Titolo 1"/>
          <p:cNvSpPr>
            <a:spLocks noGrp="1"/>
          </p:cNvSpPr>
          <p:nvPr>
            <p:ph type="title"/>
          </p:nvPr>
        </p:nvSpPr>
        <p:spPr>
          <a:xfrm>
            <a:off x="2268538" y="186926"/>
            <a:ext cx="7772400" cy="803275"/>
          </a:xfrm>
          <a:noFill/>
        </p:spPr>
        <p:txBody>
          <a:bodyPr>
            <a:normAutofit/>
          </a:bodyPr>
          <a:lstStyle/>
          <a:p>
            <a:r>
              <a:rPr lang="it-IT" altLang="it-IT" sz="3600" dirty="0"/>
              <a:t>Consumo di meno di tre porzioni/die</a:t>
            </a:r>
          </a:p>
        </p:txBody>
      </p:sp>
      <p:sp>
        <p:nvSpPr>
          <p:cNvPr id="35845" name="CasellaDiTesto 3"/>
          <p:cNvSpPr txBox="1">
            <a:spLocks noChangeArrowheads="1"/>
          </p:cNvSpPr>
          <p:nvPr/>
        </p:nvSpPr>
        <p:spPr bwMode="auto">
          <a:xfrm>
            <a:off x="8133275" y="1925833"/>
            <a:ext cx="2811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800" i="0" dirty="0">
                <a:solidFill>
                  <a:srgbClr val="003399"/>
                </a:solidFill>
                <a:latin typeface="Calibri" panose="020F0502020204030204" pitchFamily="34" charset="0"/>
              </a:rPr>
              <a:t>Maggiore tra i </a:t>
            </a:r>
            <a:r>
              <a:rPr lang="it-IT" altLang="it-IT" sz="1800" i="0" dirty="0" smtClean="0">
                <a:solidFill>
                  <a:srgbClr val="003399"/>
                </a:solidFill>
                <a:latin typeface="Calibri" panose="020F0502020204030204" pitchFamily="34" charset="0"/>
              </a:rPr>
              <a:t>18-34enni</a:t>
            </a:r>
            <a:endParaRPr lang="it-IT" altLang="it-IT" sz="1800" i="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Parentesi graffa chiusa 10"/>
          <p:cNvSpPr/>
          <p:nvPr/>
        </p:nvSpPr>
        <p:spPr>
          <a:xfrm>
            <a:off x="7801305" y="1789066"/>
            <a:ext cx="201614" cy="64183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Parentesi graffa chiusa 11"/>
          <p:cNvSpPr/>
          <p:nvPr/>
        </p:nvSpPr>
        <p:spPr>
          <a:xfrm>
            <a:off x="7801305" y="2782178"/>
            <a:ext cx="201613" cy="5842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35851" name="CasellaDiTesto 14"/>
          <p:cNvSpPr txBox="1">
            <a:spLocks noChangeArrowheads="1"/>
          </p:cNvSpPr>
          <p:nvPr/>
        </p:nvSpPr>
        <p:spPr bwMode="auto">
          <a:xfrm>
            <a:off x="8067395" y="2891566"/>
            <a:ext cx="294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800" i="0" dirty="0">
                <a:solidFill>
                  <a:srgbClr val="003399"/>
                </a:solidFill>
                <a:latin typeface="Calibri" panose="020F0502020204030204" pitchFamily="34" charset="0"/>
              </a:rPr>
              <a:t>Maggiore tra gli uomini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66382" y="6129550"/>
            <a:ext cx="651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(*) Italiani: persone con cittadinanza italiana o provenienti da altri Paesi a Sviluppo Avanzato (PSA); Stranieri: persone immigrate da Paesi a Forte Pressione Migratoria (PFPM</a:t>
            </a:r>
            <a:r>
              <a:rPr lang="it-IT" sz="1200" i="1" dirty="0" smtClean="0"/>
              <a:t>)</a:t>
            </a:r>
          </a:p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851771" y="959069"/>
            <a:ext cx="498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 – Provincia di Modena</a:t>
            </a:r>
            <a:endParaRPr lang="it-IT" b="1" i="1" dirty="0"/>
          </a:p>
        </p:txBody>
      </p:sp>
      <p:sp>
        <p:nvSpPr>
          <p:cNvPr id="15" name="Parentesi graffa chiusa 14"/>
          <p:cNvSpPr/>
          <p:nvPr/>
        </p:nvSpPr>
        <p:spPr>
          <a:xfrm>
            <a:off x="7801305" y="4493845"/>
            <a:ext cx="201612" cy="5842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asellaDiTesto 14"/>
          <p:cNvSpPr txBox="1">
            <a:spLocks noChangeArrowheads="1"/>
          </p:cNvSpPr>
          <p:nvPr/>
        </p:nvSpPr>
        <p:spPr bwMode="auto">
          <a:xfrm>
            <a:off x="8067393" y="4493845"/>
            <a:ext cx="294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800" i="0" dirty="0">
                <a:solidFill>
                  <a:srgbClr val="003399"/>
                </a:solidFill>
                <a:latin typeface="Calibri" panose="020F0502020204030204" pitchFamily="34" charset="0"/>
              </a:rPr>
              <a:t>Maggiore tra </a:t>
            </a:r>
            <a:r>
              <a:rPr lang="it-IT" altLang="it-IT" sz="1800" i="0" dirty="0" smtClean="0">
                <a:solidFill>
                  <a:srgbClr val="003399"/>
                </a:solidFill>
                <a:latin typeface="Calibri" panose="020F0502020204030204" pitchFamily="34" charset="0"/>
              </a:rPr>
              <a:t>chi ha difficoltà economiche</a:t>
            </a:r>
            <a:endParaRPr lang="it-IT" altLang="it-IT" sz="1800" i="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Consumo di frutta e </a:t>
            </a:r>
            <a:r>
              <a:rPr lang="it-IT" altLang="it-IT" dirty="0" smtClean="0"/>
              <a:t>verdura</a:t>
            </a:r>
            <a:br>
              <a:rPr lang="it-IT" altLang="it-IT" dirty="0" smtClean="0"/>
            </a:br>
            <a:r>
              <a:rPr lang="it-IT" dirty="0" smtClean="0"/>
              <a:t>nei bambini di 8-9 anni</a:t>
            </a:r>
            <a:endParaRPr lang="it-IT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15" y="365125"/>
            <a:ext cx="970818" cy="10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8874" y="6321229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indagine </a:t>
            </a:r>
            <a:r>
              <a:rPr lang="it-IT" sz="1200" i="1" dirty="0" err="1" smtClean="0"/>
              <a:t>OKkio</a:t>
            </a:r>
            <a:r>
              <a:rPr lang="it-IT" sz="1200" i="1" dirty="0" smtClean="0"/>
              <a:t> alla Salute 2019</a:t>
            </a:r>
            <a:endParaRPr lang="it-IT" sz="12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31" y="2243667"/>
            <a:ext cx="6301803" cy="333362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39732" y="1735049"/>
            <a:ext cx="32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Provincia di Modena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9975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441325"/>
            <a:ext cx="10515600" cy="900000"/>
          </a:xfrm>
        </p:spPr>
        <p:txBody>
          <a:bodyPr>
            <a:normAutofit/>
          </a:bodyPr>
          <a:lstStyle/>
          <a:p>
            <a:r>
              <a:rPr lang="it-IT" altLang="it-IT" sz="3600" dirty="0">
                <a:solidFill>
                  <a:srgbClr val="CC0000"/>
                </a:solidFill>
                <a:latin typeface="Calibri Light" panose="020F0302020204030204" pitchFamily="34" charset="0"/>
              </a:rPr>
              <a:t>Determinanti di </a:t>
            </a:r>
            <a:r>
              <a:rPr lang="it-IT" altLang="it-IT" sz="3600" dirty="0" smtClean="0">
                <a:solidFill>
                  <a:srgbClr val="CC0000"/>
                </a:solidFill>
                <a:latin typeface="Calibri Light" panose="020F0302020204030204" pitchFamily="34" charset="0"/>
              </a:rPr>
              <a:t>malattia</a:t>
            </a:r>
            <a:endParaRPr lang="it-IT" altLang="it-IT" sz="36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74" name="Immagin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24" y="1977589"/>
            <a:ext cx="9177149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91354" y="6105854"/>
            <a:ext cx="3068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Rielaborazione da OMS</a:t>
            </a:r>
          </a:p>
        </p:txBody>
      </p:sp>
    </p:spTree>
    <p:extLst>
      <p:ext uri="{BB962C8B-B14F-4D97-AF65-F5344CB8AC3E}">
        <p14:creationId xmlns:p14="http://schemas.microsoft.com/office/powerpoint/2010/main" val="1503832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Consumo di frutta e </a:t>
            </a:r>
            <a:r>
              <a:rPr lang="it-IT" altLang="it-IT" dirty="0" smtClean="0"/>
              <a:t>verdura</a:t>
            </a:r>
            <a:br>
              <a:rPr lang="it-IT" altLang="it-IT" dirty="0" smtClean="0"/>
            </a:br>
            <a:r>
              <a:rPr lang="it-IT" dirty="0" smtClean="0"/>
              <a:t>nei ragazzi</a:t>
            </a:r>
            <a:endParaRPr lang="it-IT" dirty="0"/>
          </a:p>
        </p:txBody>
      </p:sp>
      <p:pic>
        <p:nvPicPr>
          <p:cNvPr id="4" name="Picture 8" descr="HBSCItalia_trasparente_faccebian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10" y="510434"/>
            <a:ext cx="1035392" cy="9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18874" y="6321229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indagine HBSC 2018</a:t>
            </a:r>
            <a:endParaRPr lang="it-IT" sz="1200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59" y="1690688"/>
            <a:ext cx="6713011" cy="432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74" y="3960443"/>
            <a:ext cx="5354341" cy="2628000"/>
          </a:xfrm>
          <a:prstGeom prst="rect">
            <a:avLst/>
          </a:prstGeom>
        </p:spPr>
      </p:pic>
      <p:sp>
        <p:nvSpPr>
          <p:cNvPr id="51202" name="Titolo 1"/>
          <p:cNvSpPr>
            <a:spLocks noGrp="1"/>
          </p:cNvSpPr>
          <p:nvPr>
            <p:ph type="title"/>
          </p:nvPr>
        </p:nvSpPr>
        <p:spPr>
          <a:xfrm>
            <a:off x="1773362" y="174399"/>
            <a:ext cx="8569325" cy="863600"/>
          </a:xfrm>
          <a:noFill/>
        </p:spPr>
        <p:txBody>
          <a:bodyPr>
            <a:noAutofit/>
          </a:bodyPr>
          <a:lstStyle/>
          <a:p>
            <a:r>
              <a:rPr lang="it-IT" altLang="it-IT" sz="3200" b="1" dirty="0">
                <a:solidFill>
                  <a:srgbClr val="003399"/>
                </a:solidFill>
              </a:rPr>
              <a:t>Fattori di rischio comportamentali</a:t>
            </a:r>
            <a:br>
              <a:rPr lang="it-IT" altLang="it-IT" sz="3200" b="1" dirty="0">
                <a:solidFill>
                  <a:srgbClr val="003399"/>
                </a:solidFill>
              </a:rPr>
            </a:br>
            <a:r>
              <a:rPr lang="it-IT" altLang="it-IT" sz="3200" b="1" dirty="0">
                <a:solidFill>
                  <a:srgbClr val="003399"/>
                </a:solidFill>
              </a:rPr>
              <a:t>nelle persone 18-69enni </a:t>
            </a:r>
            <a:r>
              <a:rPr lang="it-IT" altLang="it-IT" sz="3200" b="1" dirty="0" smtClean="0">
                <a:solidFill>
                  <a:srgbClr val="FF0000"/>
                </a:solidFill>
              </a:rPr>
              <a:t>con </a:t>
            </a:r>
            <a:r>
              <a:rPr lang="it-IT" altLang="it-IT" sz="3200" b="1" dirty="0">
                <a:solidFill>
                  <a:srgbClr val="FF0000"/>
                </a:solidFill>
              </a:rPr>
              <a:t>patologie croniche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31788" y="6519706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2017-2021</a:t>
            </a:r>
            <a:endParaRPr lang="it-IT" sz="1200" i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255422" y="1030820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Emilia-Romagna</a:t>
            </a:r>
            <a:endParaRPr lang="it-IT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8" y="1329179"/>
            <a:ext cx="5726236" cy="270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024" y="1322423"/>
            <a:ext cx="5733588" cy="270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024" y="4096705"/>
            <a:ext cx="573358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62" y="4011720"/>
            <a:ext cx="5762743" cy="270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8" y="1190410"/>
            <a:ext cx="5802793" cy="2679388"/>
          </a:xfrm>
          <a:prstGeom prst="rect">
            <a:avLst/>
          </a:prstGeom>
        </p:spPr>
      </p:pic>
      <p:sp>
        <p:nvSpPr>
          <p:cNvPr id="52226" name="Titolo 1"/>
          <p:cNvSpPr>
            <a:spLocks noGrp="1"/>
          </p:cNvSpPr>
          <p:nvPr>
            <p:ph type="title"/>
          </p:nvPr>
        </p:nvSpPr>
        <p:spPr>
          <a:xfrm>
            <a:off x="2175102" y="184888"/>
            <a:ext cx="7772400" cy="863600"/>
          </a:xfrm>
          <a:noFill/>
        </p:spPr>
        <p:txBody>
          <a:bodyPr>
            <a:noAutofit/>
          </a:bodyPr>
          <a:lstStyle/>
          <a:p>
            <a:r>
              <a:rPr lang="it-IT" altLang="it-IT" sz="3200" b="1" dirty="0">
                <a:solidFill>
                  <a:srgbClr val="003399"/>
                </a:solidFill>
              </a:rPr>
              <a:t>Consigli dei sanitari per corretti stili di vita</a:t>
            </a:r>
            <a:br>
              <a:rPr lang="it-IT" altLang="it-IT" sz="3200" b="1" dirty="0">
                <a:solidFill>
                  <a:srgbClr val="003399"/>
                </a:solidFill>
              </a:rPr>
            </a:br>
            <a:r>
              <a:rPr lang="it-IT" altLang="it-IT" sz="3200" b="1" dirty="0" smtClean="0">
                <a:solidFill>
                  <a:srgbClr val="003399"/>
                </a:solidFill>
              </a:rPr>
              <a:t>alle persone 18-69enni </a:t>
            </a:r>
            <a:r>
              <a:rPr lang="it-IT" altLang="it-IT" sz="3200" b="1" dirty="0"/>
              <a:t>con patologie croniche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31788" y="6519706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2017-2021</a:t>
            </a:r>
            <a:endParaRPr lang="it-IT" sz="1200" i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309851" y="1005744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Emilia-Romagna</a:t>
            </a:r>
            <a:endParaRPr lang="it-IT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454" y="1274279"/>
            <a:ext cx="5628190" cy="273744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679" y="4083720"/>
            <a:ext cx="576796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76058" y="3526971"/>
            <a:ext cx="703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rgbClr val="C00000"/>
                </a:solidFill>
                <a:latin typeface="+mj-lt"/>
              </a:rPr>
              <a:t>Sicurezza stradale</a:t>
            </a:r>
            <a:endParaRPr lang="it-IT" sz="4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61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4966"/>
            <a:ext cx="10515600" cy="100647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Incidenti </a:t>
            </a:r>
            <a:r>
              <a:rPr lang="it-IT" dirty="0"/>
              <a:t>stradali: numero incidenti, feriti e decessi in provincia di </a:t>
            </a:r>
            <a:r>
              <a:rPr lang="it-IT" dirty="0" smtClean="0"/>
              <a:t>Modena, 1998-2021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978102" y="6400898"/>
            <a:ext cx="13756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modello </a:t>
            </a:r>
            <a:r>
              <a:rPr lang="it-IT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Istat </a:t>
            </a:r>
            <a:r>
              <a:rPr lang="it-IT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CTT/INC</a:t>
            </a:r>
            <a:endParaRPr lang="it-IT" sz="105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00" y="1748241"/>
            <a:ext cx="7560000" cy="421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93" y="1913756"/>
            <a:ext cx="5259476" cy="334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23"/>
            <a:ext cx="10515600" cy="816196"/>
          </a:xfrm>
        </p:spPr>
        <p:txBody>
          <a:bodyPr/>
          <a:lstStyle/>
          <a:p>
            <a:r>
              <a:rPr lang="it-IT" dirty="0" smtClean="0"/>
              <a:t>Guida sotto effetto dell’alcol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1788" y="6378188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99997" y="1198099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738116" y="1329163"/>
            <a:ext cx="3113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C3B6F"/>
                </a:solidFill>
              </a:rPr>
              <a:t>Guida sotto effetto dell’alcol</a:t>
            </a:r>
          </a:p>
          <a:p>
            <a:pPr algn="ctr"/>
            <a:r>
              <a:rPr lang="it-IT" sz="1400" b="1" dirty="0" smtClean="0">
                <a:solidFill>
                  <a:srgbClr val="0C3B6F"/>
                </a:solidFill>
              </a:rPr>
              <a:t>per regione di residenza</a:t>
            </a:r>
          </a:p>
          <a:p>
            <a:pPr algn="ctr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PASSI 2020-2021</a:t>
            </a:r>
            <a:endParaRPr lang="it-I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1788" y="5891235"/>
            <a:ext cx="11022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/>
              <a:t>Guida sotto effetto </a:t>
            </a:r>
            <a:r>
              <a:rPr lang="it-IT" sz="1100" b="1" i="1" dirty="0" smtClean="0"/>
              <a:t>dell’alcol</a:t>
            </a:r>
            <a:r>
              <a:rPr lang="it-IT" sz="1100" i="1" dirty="0" smtClean="0"/>
              <a:t>: </a:t>
            </a:r>
            <a:r>
              <a:rPr lang="it-IT" sz="1100" i="1" dirty="0"/>
              <a:t>persone che hanno riferito di aver guidato dopo aver bevuto, nell’ora precedente, 2 o più unità di una bevanda alcolica (tra coloro che dichiarano di aver guidato negli ultimi 30 gg)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2781071" y="2922172"/>
            <a:ext cx="2" cy="648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2"/>
          <p:cNvSpPr txBox="1">
            <a:spLocks noChangeArrowheads="1"/>
          </p:cNvSpPr>
          <p:nvPr/>
        </p:nvSpPr>
        <p:spPr bwMode="auto">
          <a:xfrm>
            <a:off x="1910958" y="2002466"/>
            <a:ext cx="19103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20.100 persone in provincia di Modena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401" y="2091828"/>
            <a:ext cx="2726029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17" y="1687371"/>
            <a:ext cx="9202260" cy="432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6207"/>
            <a:ext cx="10515600" cy="1039132"/>
          </a:xfrm>
        </p:spPr>
        <p:txBody>
          <a:bodyPr/>
          <a:lstStyle/>
          <a:p>
            <a:r>
              <a:rPr lang="it-IT" dirty="0" smtClean="0"/>
              <a:t>Guida sotto effetto dell’alcol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33207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8" name="Ovale 7"/>
          <p:cNvSpPr/>
          <p:nvPr/>
        </p:nvSpPr>
        <p:spPr>
          <a:xfrm>
            <a:off x="2928256" y="3780461"/>
            <a:ext cx="848270" cy="7499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755030" y="3348640"/>
            <a:ext cx="959543" cy="863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2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16" y="1937892"/>
            <a:ext cx="5951677" cy="392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314" y="263531"/>
            <a:ext cx="10515600" cy="816196"/>
          </a:xfrm>
          <a:noFill/>
        </p:spPr>
        <p:txBody>
          <a:bodyPr>
            <a:normAutofit fontScale="90000"/>
          </a:bodyPr>
          <a:lstStyle/>
          <a:p>
            <a:r>
              <a:rPr lang="it-IT" dirty="0"/>
              <a:t>Essere stati trasportati da conducente</a:t>
            </a:r>
            <a:br>
              <a:rPr lang="it-IT" dirty="0"/>
            </a:br>
            <a:r>
              <a:rPr lang="it-IT" dirty="0"/>
              <a:t>sotto effetto dell’alcol nell’ultimo mese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1788" y="6378188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2014-2019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73426" y="1310571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841153" y="1308327"/>
            <a:ext cx="3113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C3B6F"/>
                </a:solidFill>
              </a:rPr>
              <a:t>Essere stati trasportati da guidatore sotto effetto dell’alcol</a:t>
            </a:r>
          </a:p>
          <a:p>
            <a:pPr algn="ctr"/>
            <a:r>
              <a:rPr lang="it-IT" sz="1400" b="1" dirty="0" smtClean="0">
                <a:solidFill>
                  <a:srgbClr val="0C3B6F"/>
                </a:solidFill>
              </a:rPr>
              <a:t>per regione di residenza</a:t>
            </a:r>
          </a:p>
          <a:p>
            <a:pPr algn="ctr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</a:rPr>
              <a:t>PASSI 2016-2019</a:t>
            </a:r>
            <a:endParaRPr lang="it-I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31788" y="5873506"/>
            <a:ext cx="112451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100" b="1" i="1" dirty="0">
                <a:ea typeface="Times New Roman" panose="02020603050405020304" pitchFamily="18" charset="0"/>
              </a:rPr>
              <a:t>Trasportati da conducente sotto effetto dell’alcol</a:t>
            </a:r>
            <a:r>
              <a:rPr lang="it-IT" sz="1100" i="1" dirty="0">
                <a:ea typeface="Times New Roman" panose="02020603050405020304" pitchFamily="18" charset="0"/>
              </a:rPr>
              <a:t>: persone che hanno riferito di essere state trasportate da un conducente che guidava sotto effetto dell'alcol (tra coloro che sono saliti su auto/moto negli ultimi 30 gg) </a:t>
            </a:r>
            <a:endParaRPr lang="it-IT" sz="11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CasellaDiTesto 2"/>
          <p:cNvSpPr txBox="1">
            <a:spLocks noChangeArrowheads="1"/>
          </p:cNvSpPr>
          <p:nvPr/>
        </p:nvSpPr>
        <p:spPr bwMode="auto">
          <a:xfrm>
            <a:off x="1525822" y="1774614"/>
            <a:ext cx="199355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34.000 </a:t>
            </a:r>
            <a:r>
              <a:rPr lang="it-IT" altLang="it-IT" sz="1600" i="1" dirty="0">
                <a:solidFill>
                  <a:srgbClr val="003399"/>
                </a:solidFill>
              </a:rPr>
              <a:t>persone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in provincia di Modena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73" y="2261059"/>
            <a:ext cx="2797636" cy="3612447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 flipV="1">
            <a:off x="2522599" y="2828616"/>
            <a:ext cx="2" cy="648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8504"/>
            <a:ext cx="10710362" cy="494808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9541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Essere stati trasportati da conducente</a:t>
            </a:r>
            <a:br>
              <a:rPr lang="it-IT" sz="3600" dirty="0" smtClean="0"/>
            </a:br>
            <a:r>
              <a:rPr lang="it-IT" sz="3600" dirty="0" smtClean="0"/>
              <a:t>sotto effetto dell’alcol nell’ultimo mese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2014-2019</a:t>
            </a:r>
            <a:endParaRPr lang="it-IT" sz="12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39343" y="154159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9" name="Ovale 8"/>
          <p:cNvSpPr/>
          <p:nvPr/>
        </p:nvSpPr>
        <p:spPr>
          <a:xfrm>
            <a:off x="4418993" y="3550669"/>
            <a:ext cx="905691" cy="9373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391652" y="3095413"/>
            <a:ext cx="984422" cy="1120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7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76058" y="3526971"/>
            <a:ext cx="703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rgbClr val="C00000"/>
                </a:solidFill>
                <a:latin typeface="+mj-lt"/>
              </a:rPr>
              <a:t>Sicurezza domestica</a:t>
            </a:r>
            <a:endParaRPr lang="it-IT" sz="4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85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004411" y="249592"/>
            <a:ext cx="10450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Disability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Adjusted</a:t>
            </a:r>
            <a:r>
              <a:rPr lang="it-IT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Life </a:t>
            </a:r>
            <a:r>
              <a:rPr lang="it-IT" sz="28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Yeas</a:t>
            </a:r>
            <a:r>
              <a:rPr lang="it-IT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(DALY) </a:t>
            </a:r>
            <a:br>
              <a:rPr lang="it-IT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it-IT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Attesa di vita corretta per disabilità </a:t>
            </a:r>
          </a:p>
        </p:txBody>
      </p:sp>
      <p:pic>
        <p:nvPicPr>
          <p:cNvPr id="9" name="Picture 20" descr="Disability-adjusted life 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5" y="1911585"/>
            <a:ext cx="9996950" cy="32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82253" y="5700157"/>
            <a:ext cx="3871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i="1" dirty="0">
                <a:solidFill>
                  <a:schemeClr val="accent2"/>
                </a:solidFill>
              </a:rPr>
              <a:t>https://it.wikipedia.org/wiki/Disability-adjusted_life_year</a:t>
            </a:r>
          </a:p>
        </p:txBody>
      </p:sp>
    </p:spTree>
    <p:extLst>
      <p:ext uri="{BB962C8B-B14F-4D97-AF65-F5344CB8AC3E}">
        <p14:creationId xmlns:p14="http://schemas.microsoft.com/office/powerpoint/2010/main" val="30064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46" y="1803338"/>
            <a:ext cx="5621942" cy="356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952872"/>
          </a:xfrm>
          <a:noFill/>
        </p:spPr>
        <p:txBody>
          <a:bodyPr/>
          <a:lstStyle/>
          <a:p>
            <a:r>
              <a:rPr lang="it-IT" dirty="0" smtClean="0"/>
              <a:t>Infortunio domestico* nell’ultimo anno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1788" y="6378188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98112" y="1167638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1755083" y="2219379"/>
            <a:ext cx="2747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12.700 persone in provincia di Modena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2753460" y="3128468"/>
            <a:ext cx="2" cy="648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74311" y="6015966"/>
            <a:ext cx="10711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smtClean="0"/>
              <a:t>* Infortunio domestico per il quale l’intervistato è dovuto ricorrere alle cure del medico di famiglia, del Pronto Soccorso o dell’Ospedale</a:t>
            </a:r>
            <a:endParaRPr lang="it-IT" sz="1100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96" y="1246586"/>
            <a:ext cx="351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28" y="1438736"/>
            <a:ext cx="9815744" cy="460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8191"/>
            <a:ext cx="10515600" cy="1325563"/>
          </a:xfrm>
        </p:spPr>
        <p:txBody>
          <a:bodyPr/>
          <a:lstStyle/>
          <a:p>
            <a:r>
              <a:rPr lang="it-IT" dirty="0" smtClean="0"/>
              <a:t>Infortunio domestico nell’ultimo anno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242922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9" name="Ovale 8"/>
          <p:cNvSpPr/>
          <p:nvPr/>
        </p:nvSpPr>
        <p:spPr>
          <a:xfrm>
            <a:off x="4832589" y="3849964"/>
            <a:ext cx="784687" cy="75676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731115" y="3194074"/>
            <a:ext cx="868612" cy="914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3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39" y="1722892"/>
            <a:ext cx="10122486" cy="475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8632" y="98952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/>
              <a:t>Bassa percezione del rischio di subire</a:t>
            </a:r>
            <a:br>
              <a:rPr lang="it-IT" sz="3600" dirty="0"/>
            </a:br>
            <a:r>
              <a:rPr lang="it-IT" sz="3600" dirty="0"/>
              <a:t>un infortunio domestico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242922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8" name="Ovale 7"/>
          <p:cNvSpPr/>
          <p:nvPr/>
        </p:nvSpPr>
        <p:spPr>
          <a:xfrm>
            <a:off x="3591340" y="1737840"/>
            <a:ext cx="830190" cy="7438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706813" y="1535153"/>
            <a:ext cx="809746" cy="820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547352" y="1612254"/>
            <a:ext cx="830190" cy="7438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3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Infortuni domestici 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>Provincia di Modena, 2017-2021 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54587" y="2376226"/>
            <a:ext cx="167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70C0"/>
                </a:solidFill>
              </a:rPr>
              <a:t>Tasso specifico di accesso al PS*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34229" y="2296744"/>
            <a:ext cx="312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70C0"/>
                </a:solidFill>
              </a:rPr>
              <a:t>Tasso specifico di mortalità**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73834" y="5049637"/>
            <a:ext cx="194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0070C0"/>
                </a:solidFill>
              </a:rPr>
              <a:t>Tasso specifico di </a:t>
            </a:r>
            <a:r>
              <a:rPr lang="it-IT" sz="1400" dirty="0" smtClean="0">
                <a:solidFill>
                  <a:srgbClr val="0070C0"/>
                </a:solidFill>
              </a:rPr>
              <a:t>ospedalizzazione* 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99317" y="5185046"/>
            <a:ext cx="11544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i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**per </a:t>
            </a:r>
            <a:r>
              <a:rPr lang="it-IT" sz="8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100.000 abitanti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98629" y="6561703"/>
            <a:ext cx="10791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i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*per </a:t>
            </a:r>
            <a:r>
              <a:rPr lang="it-IT" sz="8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100.000 abitanti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69" y="1416521"/>
            <a:ext cx="3796036" cy="237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69" y="4008618"/>
            <a:ext cx="4056997" cy="237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679" y="2879146"/>
            <a:ext cx="4348838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10" y="1667553"/>
            <a:ext cx="6788710" cy="446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3963" y="207431"/>
            <a:ext cx="10515600" cy="871128"/>
          </a:xfrm>
        </p:spPr>
        <p:txBody>
          <a:bodyPr/>
          <a:lstStyle/>
          <a:p>
            <a:r>
              <a:rPr lang="it-IT" dirty="0" smtClean="0"/>
              <a:t>Cadute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73165" y="123625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4696" y="644584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7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2"/>
          <p:cNvSpPr txBox="1">
            <a:spLocks noChangeArrowheads="1"/>
          </p:cNvSpPr>
          <p:nvPr/>
        </p:nvSpPr>
        <p:spPr bwMode="auto">
          <a:xfrm>
            <a:off x="1574603" y="1827413"/>
            <a:ext cx="237875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39.200 </a:t>
            </a:r>
            <a:r>
              <a:rPr lang="it-IT" altLang="it-IT" sz="1600" i="1" dirty="0">
                <a:solidFill>
                  <a:srgbClr val="003399"/>
                </a:solidFill>
              </a:rPr>
              <a:t>persone in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provincia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3240169" y="2455467"/>
            <a:ext cx="2" cy="396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18" y="1174374"/>
            <a:ext cx="351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64" y="1747858"/>
            <a:ext cx="6314849" cy="453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680" y="255338"/>
            <a:ext cx="10515600" cy="87112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Paura di cadere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73165" y="123625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4696" y="644584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7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2094410" y="1901826"/>
            <a:ext cx="237875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rgbClr val="003399"/>
                </a:solidFill>
              </a:rPr>
              <a:t>Stima di circa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55.500 </a:t>
            </a:r>
            <a:r>
              <a:rPr lang="it-IT" altLang="it-IT" sz="1600" i="1" dirty="0">
                <a:solidFill>
                  <a:srgbClr val="003399"/>
                </a:solidFill>
              </a:rPr>
              <a:t>persone in </a:t>
            </a:r>
            <a:r>
              <a:rPr lang="it-IT" altLang="it-IT" sz="1600" i="1" dirty="0" smtClean="0">
                <a:solidFill>
                  <a:srgbClr val="003399"/>
                </a:solidFill>
              </a:rPr>
              <a:t>provincia</a:t>
            </a:r>
            <a:endParaRPr lang="it-IT" altLang="it-IT" sz="1600" i="1" dirty="0">
              <a:solidFill>
                <a:srgbClr val="003399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2895959" y="2486026"/>
            <a:ext cx="2" cy="396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86" y="1256871"/>
            <a:ext cx="351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76058" y="3526971"/>
            <a:ext cx="703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rgbClr val="C00000"/>
                </a:solidFill>
                <a:latin typeface="+mj-lt"/>
              </a:rPr>
              <a:t>Stato di salute percepito</a:t>
            </a:r>
            <a:endParaRPr lang="it-IT" sz="4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91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46" y="2091708"/>
            <a:ext cx="7223956" cy="406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457" y="212725"/>
            <a:ext cx="10515600" cy="1325563"/>
          </a:xfrm>
        </p:spPr>
        <p:txBody>
          <a:bodyPr/>
          <a:lstStyle/>
          <a:p>
            <a:r>
              <a:rPr lang="it-IT" dirty="0" smtClean="0"/>
              <a:t>Stato di salute percepito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00372" y="146745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477339" y="1208437"/>
            <a:ext cx="202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337.000</a:t>
            </a:r>
          </a:p>
          <a:p>
            <a:r>
              <a:rPr lang="it-IT" sz="1600" i="1" dirty="0" smtClean="0">
                <a:solidFill>
                  <a:srgbClr val="003399"/>
                </a:solidFill>
              </a:rPr>
              <a:t>persone 18-69enni</a:t>
            </a:r>
            <a:endParaRPr lang="it-IT" sz="1600" i="1" dirty="0">
              <a:solidFill>
                <a:srgbClr val="003399"/>
              </a:solidFill>
            </a:endParaRPr>
          </a:p>
        </p:txBody>
      </p:sp>
      <p:sp>
        <p:nvSpPr>
          <p:cNvPr id="14" name="Parentesi graffa chiusa 13"/>
          <p:cNvSpPr/>
          <p:nvPr/>
        </p:nvSpPr>
        <p:spPr>
          <a:xfrm rot="16200000">
            <a:off x="2266728" y="949429"/>
            <a:ext cx="399000" cy="2173712"/>
          </a:xfrm>
          <a:prstGeom prst="rightBrace">
            <a:avLst>
              <a:gd name="adj1" fmla="val 44181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40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57" y="1299839"/>
            <a:ext cx="361800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70" y="1500556"/>
            <a:ext cx="9651655" cy="468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2723"/>
            <a:ext cx="10515600" cy="905519"/>
          </a:xfrm>
        </p:spPr>
        <p:txBody>
          <a:bodyPr/>
          <a:lstStyle/>
          <a:p>
            <a:r>
              <a:rPr lang="it-IT" dirty="0"/>
              <a:t>Stato di salute percepito positivamente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386941" y="1170469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8" name="Ovale 7"/>
          <p:cNvSpPr/>
          <p:nvPr/>
        </p:nvSpPr>
        <p:spPr>
          <a:xfrm>
            <a:off x="2814146" y="1806368"/>
            <a:ext cx="866604" cy="784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865249" y="1615613"/>
            <a:ext cx="810923" cy="73848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280" y="1278298"/>
            <a:ext cx="5532170" cy="514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457" y="191467"/>
            <a:ext cx="10515600" cy="973818"/>
          </a:xfrm>
        </p:spPr>
        <p:txBody>
          <a:bodyPr/>
          <a:lstStyle/>
          <a:p>
            <a:r>
              <a:rPr lang="it-IT" dirty="0" smtClean="0"/>
              <a:t>Stato di salute percepito positivamente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 – Provincia di Modena</a:t>
            </a:r>
            <a:endParaRPr lang="it-IT" sz="12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8402497" y="2106729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Decresce con l’età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8179777" y="3642505"/>
            <a:ext cx="214832" cy="732048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8367571" y="3689810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istruzione alta</a:t>
            </a:r>
          </a:p>
        </p:txBody>
      </p:sp>
      <p:sp>
        <p:nvSpPr>
          <p:cNvPr id="10" name="Parentesi graffa chiusa 9"/>
          <p:cNvSpPr/>
          <p:nvPr/>
        </p:nvSpPr>
        <p:spPr>
          <a:xfrm>
            <a:off x="8216276" y="4677114"/>
            <a:ext cx="174786" cy="583973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8402497" y="4637714"/>
            <a:ext cx="324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senza difficoltà economiche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8250601" y="5483926"/>
            <a:ext cx="137872" cy="49881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8402497" y="5410167"/>
            <a:ext cx="25378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senza patologie croniche</a:t>
            </a:r>
          </a:p>
        </p:txBody>
      </p:sp>
      <p:sp>
        <p:nvSpPr>
          <p:cNvPr id="14" name="Parentesi graffa chiusa 13"/>
          <p:cNvSpPr/>
          <p:nvPr/>
        </p:nvSpPr>
        <p:spPr>
          <a:xfrm>
            <a:off x="8185110" y="2906838"/>
            <a:ext cx="201612" cy="5842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8407613" y="3013637"/>
            <a:ext cx="294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negli uomini</a:t>
            </a:r>
          </a:p>
        </p:txBody>
      </p:sp>
      <p:sp>
        <p:nvSpPr>
          <p:cNvPr id="16" name="Parentesi graffa chiusa 15"/>
          <p:cNvSpPr/>
          <p:nvPr/>
        </p:nvSpPr>
        <p:spPr>
          <a:xfrm>
            <a:off x="8179777" y="1895837"/>
            <a:ext cx="167345" cy="784108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502795" y="1030877"/>
            <a:ext cx="749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 – Provincia di Modena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35630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6857" cy="7778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Fattori di rischio per malattia (tutte le cause), Italia 2019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" y="1143000"/>
            <a:ext cx="5450364" cy="28956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r="15921"/>
          <a:stretch/>
        </p:blipFill>
        <p:spPr>
          <a:xfrm>
            <a:off x="5321545" y="2658139"/>
            <a:ext cx="6810295" cy="376822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2579" y="6473709"/>
            <a:ext cx="30986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The Institute for Health Metrics and </a:t>
            </a:r>
            <a:r>
              <a:rPr lang="en-US" sz="1200" dirty="0" smtClean="0"/>
              <a:t>Evaluation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30" y="5916546"/>
            <a:ext cx="1547676" cy="5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39" y="1393761"/>
            <a:ext cx="6665216" cy="450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di salute percepito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463141" y="1393761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7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>
          <a:xfrm flipV="1">
            <a:off x="6193560" y="3483213"/>
            <a:ext cx="2" cy="53894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510764" y="2792243"/>
            <a:ext cx="247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13.000 persone ultra 64enni</a:t>
            </a:r>
            <a:endParaRPr lang="it-IT" sz="1600" i="1" dirty="0">
              <a:solidFill>
                <a:srgbClr val="003399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86" y="1393761"/>
            <a:ext cx="353700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98" y="1027906"/>
            <a:ext cx="4482585" cy="540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457" y="191467"/>
            <a:ext cx="10515600" cy="973818"/>
          </a:xfrm>
        </p:spPr>
        <p:txBody>
          <a:bodyPr/>
          <a:lstStyle/>
          <a:p>
            <a:r>
              <a:rPr lang="it-IT" dirty="0" smtClean="0"/>
              <a:t>Stato di salute percepito positivamente</a:t>
            </a:r>
            <a:endParaRPr lang="it-IT" dirty="0"/>
          </a:p>
        </p:txBody>
      </p:sp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6778902" y="1662627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Decresce con l’età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6462132" y="2957376"/>
            <a:ext cx="212725" cy="71437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808960" y="2993648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istruzione medio-alta</a:t>
            </a:r>
          </a:p>
        </p:txBody>
      </p:sp>
      <p:sp>
        <p:nvSpPr>
          <p:cNvPr id="10" name="Parentesi graffa chiusa 9"/>
          <p:cNvSpPr/>
          <p:nvPr/>
        </p:nvSpPr>
        <p:spPr>
          <a:xfrm>
            <a:off x="6504995" y="3905078"/>
            <a:ext cx="169862" cy="583973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6778902" y="3862775"/>
            <a:ext cx="324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senza difficoltà economiche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6498306" y="4618628"/>
            <a:ext cx="137872" cy="49881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736735" y="4579980"/>
            <a:ext cx="324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senza patologie croniche</a:t>
            </a:r>
          </a:p>
        </p:txBody>
      </p:sp>
      <p:sp>
        <p:nvSpPr>
          <p:cNvPr id="14" name="Parentesi graffa chiusa 13"/>
          <p:cNvSpPr/>
          <p:nvPr/>
        </p:nvSpPr>
        <p:spPr>
          <a:xfrm>
            <a:off x="6446521" y="2329024"/>
            <a:ext cx="193265" cy="42026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808960" y="2310291"/>
            <a:ext cx="294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negli uomini</a:t>
            </a:r>
          </a:p>
        </p:txBody>
      </p:sp>
      <p:sp>
        <p:nvSpPr>
          <p:cNvPr id="16" name="Parentesi graffa chiusa 15"/>
          <p:cNvSpPr/>
          <p:nvPr/>
        </p:nvSpPr>
        <p:spPr>
          <a:xfrm>
            <a:off x="6421105" y="1536737"/>
            <a:ext cx="201612" cy="5842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29604" y="6397139"/>
            <a:ext cx="6017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 </a:t>
            </a:r>
            <a:r>
              <a:rPr lang="it-IT" sz="1200" i="1" dirty="0"/>
              <a:t>– provincia di </a:t>
            </a:r>
            <a:r>
              <a:rPr lang="it-IT" sz="1200" i="1" dirty="0" smtClean="0"/>
              <a:t>Modena</a:t>
            </a:r>
            <a:endParaRPr lang="it-IT" sz="1200" i="1" dirty="0"/>
          </a:p>
        </p:txBody>
      </p:sp>
      <p:pic>
        <p:nvPicPr>
          <p:cNvPr id="19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arentesi graffa chiusa 20"/>
          <p:cNvSpPr/>
          <p:nvPr/>
        </p:nvSpPr>
        <p:spPr>
          <a:xfrm>
            <a:off x="6471199" y="5513067"/>
            <a:ext cx="137872" cy="49881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6736734" y="5416419"/>
            <a:ext cx="324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in buona salute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597004" y="1263069"/>
            <a:ext cx="31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</a:p>
          <a:p>
            <a:pPr algn="ctr"/>
            <a:r>
              <a:rPr lang="it-IT" b="1" i="1" dirty="0" smtClean="0"/>
              <a:t>Provincia di Modena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7734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88" y="1898156"/>
            <a:ext cx="6169878" cy="424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di salute percepito</a:t>
            </a:r>
            <a:br>
              <a:rPr lang="it-IT" dirty="0" smtClean="0"/>
            </a:br>
            <a:r>
              <a:rPr lang="it-IT" dirty="0" smtClean="0"/>
              <a:t>rispetto all’anno precedente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23656" y="1675412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7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>
          <a:xfrm flipV="1">
            <a:off x="7695788" y="3039144"/>
            <a:ext cx="2" cy="432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208935" y="2416200"/>
            <a:ext cx="247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47.400 persone ultra 64enni</a:t>
            </a:r>
            <a:endParaRPr lang="it-IT" sz="16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82" y="1494214"/>
            <a:ext cx="6707961" cy="464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Soddisfazione della vita condotta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37313" y="1494214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7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702484" y="2724719"/>
            <a:ext cx="2479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Stima di circa 27.800 persone ultra 64enni</a:t>
            </a:r>
          </a:p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in provincia</a:t>
            </a:r>
            <a:endParaRPr lang="it-IT" sz="1600" i="1" dirty="0">
              <a:solidFill>
                <a:srgbClr val="003399"/>
              </a:solidFill>
            </a:endParaRPr>
          </a:p>
        </p:txBody>
      </p:sp>
      <p:sp>
        <p:nvSpPr>
          <p:cNvPr id="11" name="Parentesi graffa chiusa 10"/>
          <p:cNvSpPr/>
          <p:nvPr/>
        </p:nvSpPr>
        <p:spPr>
          <a:xfrm rot="16200000">
            <a:off x="5981856" y="2752518"/>
            <a:ext cx="328606" cy="2338084"/>
          </a:xfrm>
          <a:prstGeom prst="rightBrace">
            <a:avLst>
              <a:gd name="adj1" fmla="val 44181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43" y="1516872"/>
            <a:ext cx="351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57" y="2225479"/>
            <a:ext cx="6058985" cy="396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7804" y="201370"/>
            <a:ext cx="10515600" cy="1325563"/>
          </a:xfrm>
        </p:spPr>
        <p:txBody>
          <a:bodyPr>
            <a:noAutofit/>
          </a:bodyPr>
          <a:lstStyle/>
          <a:p>
            <a:r>
              <a:rPr lang="it-IT" sz="3200" dirty="0" smtClean="0"/>
              <a:t>14 giorni o più in cattiva salute</a:t>
            </a:r>
            <a:br>
              <a:rPr lang="it-IT" sz="3200" dirty="0" smtClean="0"/>
            </a:br>
            <a:r>
              <a:rPr lang="it-IT" sz="3200" dirty="0" smtClean="0"/>
              <a:t>per motivi fisici o psicologici o</a:t>
            </a:r>
            <a:br>
              <a:rPr lang="it-IT" sz="3200" dirty="0" smtClean="0"/>
            </a:br>
            <a:r>
              <a:rPr lang="it-IT" sz="3200" dirty="0" smtClean="0"/>
              <a:t>con limitazione delle attività abituali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36572" y="1628147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3064671" y="3207079"/>
            <a:ext cx="0" cy="432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4821749" y="2979359"/>
            <a:ext cx="0" cy="360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6587867" y="3639079"/>
            <a:ext cx="0" cy="572399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27655" y="2565419"/>
            <a:ext cx="207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39.800 persone 18-69enni</a:t>
            </a:r>
            <a:endParaRPr lang="it-IT" sz="1600" i="1" dirty="0">
              <a:solidFill>
                <a:srgbClr val="003399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54844" y="2368835"/>
            <a:ext cx="207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62.700 persone 18-69enni</a:t>
            </a:r>
            <a:endParaRPr lang="it-IT" sz="1600" i="1" dirty="0">
              <a:solidFill>
                <a:srgbClr val="003399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487019" y="3032578"/>
            <a:ext cx="207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17.300 persone 18-69enni</a:t>
            </a:r>
            <a:endParaRPr lang="it-IT" sz="16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70" y="1261893"/>
            <a:ext cx="10328130" cy="453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56374"/>
            <a:ext cx="10515600" cy="905519"/>
          </a:xfrm>
        </p:spPr>
        <p:txBody>
          <a:bodyPr>
            <a:normAutofit fontScale="90000"/>
          </a:bodyPr>
          <a:lstStyle/>
          <a:p>
            <a:r>
              <a:rPr lang="it-IT" dirty="0"/>
              <a:t>14 o più giorni in cattiva salute</a:t>
            </a:r>
            <a:br>
              <a:rPr lang="it-IT" dirty="0"/>
            </a:br>
            <a:r>
              <a:rPr lang="it-IT" dirty="0"/>
              <a:t>per motivi fisici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674701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1" name="Ovale 10"/>
          <p:cNvSpPr/>
          <p:nvPr/>
        </p:nvSpPr>
        <p:spPr>
          <a:xfrm>
            <a:off x="2486635" y="2588450"/>
            <a:ext cx="862622" cy="710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705503" y="3341785"/>
            <a:ext cx="781132" cy="6715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5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19" y="1172189"/>
            <a:ext cx="10470362" cy="468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56374"/>
            <a:ext cx="10515600" cy="905519"/>
          </a:xfrm>
        </p:spPr>
        <p:txBody>
          <a:bodyPr>
            <a:normAutofit fontScale="90000"/>
          </a:bodyPr>
          <a:lstStyle/>
          <a:p>
            <a:r>
              <a:rPr lang="it-IT" dirty="0"/>
              <a:t>14 o più giorni in cattiva salute</a:t>
            </a:r>
            <a:br>
              <a:rPr lang="it-IT" dirty="0"/>
            </a:br>
            <a:r>
              <a:rPr lang="it-IT" dirty="0"/>
              <a:t>per motivi </a:t>
            </a:r>
            <a:r>
              <a:rPr lang="it-IT" dirty="0" smtClean="0"/>
              <a:t>psicologici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674701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2" name="Ovale 11"/>
          <p:cNvSpPr/>
          <p:nvPr/>
        </p:nvSpPr>
        <p:spPr>
          <a:xfrm>
            <a:off x="1356358" y="2018475"/>
            <a:ext cx="905691" cy="836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425087" y="2752839"/>
            <a:ext cx="905691" cy="83602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377542" y="2733860"/>
            <a:ext cx="905691" cy="83602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6376761" y="2738920"/>
            <a:ext cx="905691" cy="83602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5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5" y="1413759"/>
            <a:ext cx="10047231" cy="478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56374"/>
            <a:ext cx="10515600" cy="905519"/>
          </a:xfrm>
        </p:spPr>
        <p:txBody>
          <a:bodyPr>
            <a:normAutofit fontScale="90000"/>
          </a:bodyPr>
          <a:lstStyle/>
          <a:p>
            <a:r>
              <a:rPr lang="it-IT" dirty="0"/>
              <a:t>14 o più giorni con limitazione delle </a:t>
            </a:r>
            <a:r>
              <a:rPr lang="it-IT" dirty="0" smtClean="0"/>
              <a:t>attività</a:t>
            </a:r>
            <a:br>
              <a:rPr lang="it-IT" dirty="0" smtClean="0"/>
            </a:br>
            <a:r>
              <a:rPr lang="it-IT" dirty="0" smtClean="0"/>
              <a:t>quotidiane per </a:t>
            </a:r>
            <a:r>
              <a:rPr lang="it-IT" dirty="0"/>
              <a:t>motivi fisici o psicologici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674701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8" name="Ovale 7"/>
          <p:cNvSpPr/>
          <p:nvPr/>
        </p:nvSpPr>
        <p:spPr>
          <a:xfrm>
            <a:off x="2543427" y="3612037"/>
            <a:ext cx="801658" cy="852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535576" y="4087790"/>
            <a:ext cx="848810" cy="7536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5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27" y="1392767"/>
            <a:ext cx="6925746" cy="478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Giorni in cattiva salute per motivi fisici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37313" y="1494214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10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0"/>
          <p:cNvCxnSpPr/>
          <p:nvPr/>
        </p:nvCxnSpPr>
        <p:spPr>
          <a:xfrm flipV="1">
            <a:off x="7975852" y="3621803"/>
            <a:ext cx="2" cy="53894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274146" y="3102458"/>
            <a:ext cx="392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21.200 persone ultra 64enni</a:t>
            </a:r>
            <a:endParaRPr lang="it-IT" sz="16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595" y="1254155"/>
            <a:ext cx="7015536" cy="486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7457" y="218201"/>
            <a:ext cx="10515600" cy="1325563"/>
          </a:xfrm>
        </p:spPr>
        <p:txBody>
          <a:bodyPr/>
          <a:lstStyle/>
          <a:p>
            <a:r>
              <a:rPr lang="it-IT" dirty="0" smtClean="0"/>
              <a:t>Giorni in cattiva salute per motivi psicologici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06685" y="1494214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6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 flipV="1">
            <a:off x="7713217" y="3450684"/>
            <a:ext cx="2" cy="53894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252375" y="2944056"/>
            <a:ext cx="399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21.200 persone ultra 64enni</a:t>
            </a:r>
            <a:endParaRPr lang="it-IT" sz="16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7" b="184"/>
          <a:stretch/>
        </p:blipFill>
        <p:spPr>
          <a:xfrm>
            <a:off x="103913" y="1295482"/>
            <a:ext cx="4140000" cy="27470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11" y="1326520"/>
            <a:ext cx="3759794" cy="273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02" y="1308636"/>
            <a:ext cx="3759794" cy="273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6507" y="187657"/>
            <a:ext cx="10515600" cy="696686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Piramide dell’età - Provincia di Modena </a:t>
            </a:r>
            <a:endParaRPr lang="it-IT" sz="36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332757" y="1215838"/>
            <a:ext cx="167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1991</a:t>
            </a:r>
            <a:endParaRPr lang="it-IT" sz="14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570599" y="5252081"/>
            <a:ext cx="167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Proiezione 2035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176389" y="1216487"/>
            <a:ext cx="167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2021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44808" y="1237745"/>
            <a:ext cx="167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2001</a:t>
            </a:r>
            <a:endParaRPr lang="it-IT" sz="1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14" y="4135875"/>
            <a:ext cx="3737529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52" y="1610790"/>
            <a:ext cx="6378121" cy="471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Giorni con limitazione delle attività</a:t>
            </a:r>
            <a:br>
              <a:rPr lang="it-IT" dirty="0" smtClean="0"/>
            </a:br>
            <a:r>
              <a:rPr lang="it-IT" dirty="0" smtClean="0"/>
              <a:t>quotidiane per motivi fisici o psicologici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76056" y="1842557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6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 flipV="1">
            <a:off x="7666229" y="4235816"/>
            <a:ext cx="2" cy="53894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361232" y="3630236"/>
            <a:ext cx="399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6.500 persone ultra 64enni</a:t>
            </a:r>
            <a:endParaRPr lang="it-IT" sz="16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76058" y="3526971"/>
            <a:ext cx="703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rgbClr val="C00000"/>
                </a:solidFill>
                <a:latin typeface="+mj-lt"/>
              </a:rPr>
              <a:t>Sintomi di depressione</a:t>
            </a:r>
            <a:endParaRPr lang="it-IT" sz="4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02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43" y="2068943"/>
            <a:ext cx="5993592" cy="381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Sintomi di depressione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97827" y="1600262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2762628" y="2926111"/>
            <a:ext cx="2" cy="53894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523506" y="2248500"/>
            <a:ext cx="334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Stima di circa </a:t>
            </a:r>
          </a:p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41.200 persone 18-69enni</a:t>
            </a:r>
            <a:endParaRPr lang="it-IT" sz="1600" i="1" dirty="0">
              <a:solidFill>
                <a:srgbClr val="003399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76" y="1529625"/>
            <a:ext cx="361800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09" y="1507562"/>
            <a:ext cx="9933982" cy="4464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0229" y="181999"/>
            <a:ext cx="10515600" cy="1325563"/>
          </a:xfrm>
        </p:spPr>
        <p:txBody>
          <a:bodyPr/>
          <a:lstStyle/>
          <a:p>
            <a:r>
              <a:rPr lang="it-IT" dirty="0" smtClean="0"/>
              <a:t>Sintomi di depressione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9343" y="1674701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1" name="Ovale 10"/>
          <p:cNvSpPr/>
          <p:nvPr/>
        </p:nvSpPr>
        <p:spPr>
          <a:xfrm>
            <a:off x="3080629" y="2840524"/>
            <a:ext cx="905691" cy="836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746966" y="3525356"/>
            <a:ext cx="905691" cy="81047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86" y="1494214"/>
            <a:ext cx="6420823" cy="439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5542" y="168651"/>
            <a:ext cx="10515600" cy="1325563"/>
          </a:xfrm>
        </p:spPr>
        <p:txBody>
          <a:bodyPr/>
          <a:lstStyle/>
          <a:p>
            <a:r>
              <a:rPr lang="it-IT" dirty="0" smtClean="0"/>
              <a:t>Sintomi di depressione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06685" y="1494214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7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>
          <a:xfrm flipV="1">
            <a:off x="2351313" y="2658829"/>
            <a:ext cx="2" cy="53894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669085" y="1894348"/>
            <a:ext cx="266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Stima di circa 16.300 persone </a:t>
            </a:r>
          </a:p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ultra 64enni</a:t>
            </a:r>
            <a:endParaRPr lang="it-IT" sz="1600" i="1" dirty="0">
              <a:solidFill>
                <a:srgbClr val="003399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87" y="1494214"/>
            <a:ext cx="351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60" y="924670"/>
            <a:ext cx="4506847" cy="561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86" y="191467"/>
            <a:ext cx="10515600" cy="97381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Sintomi di depressione</a:t>
            </a:r>
            <a:endParaRPr lang="it-IT" sz="3600" dirty="0"/>
          </a:p>
        </p:txBody>
      </p:sp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5869027" y="1611122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C</a:t>
            </a: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resce con l’età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5515015" y="3009459"/>
            <a:ext cx="212725" cy="71437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890125" y="3042796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istruzione medio-bassa</a:t>
            </a:r>
          </a:p>
        </p:txBody>
      </p:sp>
      <p:sp>
        <p:nvSpPr>
          <p:cNvPr id="10" name="Parentesi graffa chiusa 9"/>
          <p:cNvSpPr/>
          <p:nvPr/>
        </p:nvSpPr>
        <p:spPr>
          <a:xfrm>
            <a:off x="5527539" y="3986618"/>
            <a:ext cx="152335" cy="465641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5832513" y="3855700"/>
            <a:ext cx="324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difficoltà economiche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5530439" y="4660207"/>
            <a:ext cx="171424" cy="58398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5857464" y="4604203"/>
            <a:ext cx="324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patologie croniche</a:t>
            </a:r>
          </a:p>
        </p:txBody>
      </p:sp>
      <p:sp>
        <p:nvSpPr>
          <p:cNvPr id="16" name="Parentesi graffa chiusa 15"/>
          <p:cNvSpPr/>
          <p:nvPr/>
        </p:nvSpPr>
        <p:spPr>
          <a:xfrm>
            <a:off x="5515015" y="1488885"/>
            <a:ext cx="201612" cy="5842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78971" y="640805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24" name="Picture 14" descr="Passi-d'argen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3"/>
          <p:cNvSpPr txBox="1">
            <a:spLocks noChangeArrowheads="1"/>
          </p:cNvSpPr>
          <p:nvPr/>
        </p:nvSpPr>
        <p:spPr bwMode="auto">
          <a:xfrm>
            <a:off x="5854262" y="2390463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donne</a:t>
            </a:r>
          </a:p>
        </p:txBody>
      </p:sp>
      <p:sp>
        <p:nvSpPr>
          <p:cNvPr id="26" name="Parentesi graffa chiusa 25"/>
          <p:cNvSpPr/>
          <p:nvPr/>
        </p:nvSpPr>
        <p:spPr>
          <a:xfrm>
            <a:off x="5500250" y="2268226"/>
            <a:ext cx="201612" cy="5842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664137" y="1381141"/>
            <a:ext cx="31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</a:p>
          <a:p>
            <a:pPr algn="ctr"/>
            <a:r>
              <a:rPr lang="it-IT" b="1" i="1" dirty="0" smtClean="0"/>
              <a:t>Provincia di Modena</a:t>
            </a:r>
            <a:endParaRPr lang="it-IT" b="1" i="1" dirty="0"/>
          </a:p>
        </p:txBody>
      </p:sp>
      <p:sp>
        <p:nvSpPr>
          <p:cNvPr id="21" name="CasellaDiTesto 3"/>
          <p:cNvSpPr txBox="1">
            <a:spLocks noChangeArrowheads="1"/>
          </p:cNvSpPr>
          <p:nvPr/>
        </p:nvSpPr>
        <p:spPr bwMode="auto">
          <a:xfrm>
            <a:off x="5848134" y="5614742"/>
            <a:ext cx="280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segni di fragilità o disabilità</a:t>
            </a:r>
          </a:p>
        </p:txBody>
      </p:sp>
      <p:sp>
        <p:nvSpPr>
          <p:cNvPr id="22" name="Parentesi graffa chiusa 21"/>
          <p:cNvSpPr/>
          <p:nvPr/>
        </p:nvSpPr>
        <p:spPr>
          <a:xfrm>
            <a:off x="5545330" y="5614742"/>
            <a:ext cx="158631" cy="5842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76058" y="3526971"/>
            <a:ext cx="703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rgbClr val="C00000"/>
                </a:solidFill>
                <a:latin typeface="+mj-lt"/>
              </a:rPr>
              <a:t>Fragilità e disabilità</a:t>
            </a:r>
            <a:endParaRPr lang="it-IT" sz="4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8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52" y="2314028"/>
            <a:ext cx="2781000" cy="370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25" y="1628464"/>
            <a:ext cx="5646404" cy="414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6429" y="155324"/>
            <a:ext cx="10515600" cy="1325563"/>
          </a:xfrm>
        </p:spPr>
        <p:txBody>
          <a:bodyPr/>
          <a:lstStyle/>
          <a:p>
            <a:r>
              <a:rPr lang="it-IT" dirty="0" smtClean="0"/>
              <a:t>Sottogruppi di popolazione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64131" y="1383645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7" name="Picture 14" descr="Passi-d'argen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 flipV="1">
            <a:off x="3307928" y="3000139"/>
            <a:ext cx="2" cy="10440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33033" y="2653430"/>
            <a:ext cx="432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19.600 persone ultra 64enni</a:t>
            </a:r>
            <a:endParaRPr lang="it-IT" sz="1600" i="1" dirty="0">
              <a:solidFill>
                <a:srgbClr val="003399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5030240" y="3428993"/>
            <a:ext cx="2" cy="53894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431630" y="3074129"/>
            <a:ext cx="432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003399"/>
                </a:solidFill>
              </a:rPr>
              <a:t>Stima di circa 19.600 persone ultra 64enni</a:t>
            </a:r>
            <a:endParaRPr lang="it-IT" sz="1600" i="1" dirty="0">
              <a:solidFill>
                <a:srgbClr val="003399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05" y="2422028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9086" y="230545"/>
            <a:ext cx="10515600" cy="941161"/>
          </a:xfrm>
        </p:spPr>
        <p:txBody>
          <a:bodyPr/>
          <a:lstStyle/>
          <a:p>
            <a:r>
              <a:rPr lang="it-IT" dirty="0" smtClean="0"/>
              <a:t>Sottogruppi di popolazione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59108" y="1368354"/>
            <a:ext cx="509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 – Provincia di Modena</a:t>
            </a:r>
            <a:endParaRPr lang="it-IT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8" name="Picture 14" descr="Passi-d'argen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87" y="2137655"/>
            <a:ext cx="5262371" cy="378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101" y="2137655"/>
            <a:ext cx="5322385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813" y="150332"/>
            <a:ext cx="10515600" cy="945872"/>
          </a:xfrm>
        </p:spPr>
        <p:txBody>
          <a:bodyPr>
            <a:normAutofit/>
          </a:bodyPr>
          <a:lstStyle/>
          <a:p>
            <a:r>
              <a:rPr lang="it-IT" sz="3600" dirty="0" smtClean="0"/>
              <a:t>Non autonomia nelle attività della vita quotidiana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45666" y="89755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ultra 64enni</a:t>
            </a:r>
            <a:endParaRPr lang="it-IT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4171" y="6484253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d’Argento 2018-2021</a:t>
            </a:r>
            <a:endParaRPr lang="it-IT" sz="1200" i="1" dirty="0"/>
          </a:p>
        </p:txBody>
      </p:sp>
      <p:pic>
        <p:nvPicPr>
          <p:cNvPr id="8" name="Picture 14" descr="Passi-d'argen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479334" y="1351062"/>
            <a:ext cx="5372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Limitazioni alle attività </a:t>
            </a:r>
            <a:r>
              <a:rPr lang="it-IT" sz="1600" dirty="0" smtClean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 attività </a:t>
            </a:r>
            <a:r>
              <a:rPr lang="it-IT" sz="1600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funzionali della vita </a:t>
            </a:r>
            <a:r>
              <a:rPr lang="it-IT" sz="1600" dirty="0" smtClean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quotidiana tra i disabili (</a:t>
            </a:r>
            <a:r>
              <a:rPr lang="it-IT" sz="1600" i="1" dirty="0" err="1" smtClean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Activities</a:t>
            </a:r>
            <a:r>
              <a:rPr lang="it-IT" sz="1600" i="1" dirty="0" smtClean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i="1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it-IT" sz="1600" i="1" dirty="0" err="1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Daily</a:t>
            </a:r>
            <a:r>
              <a:rPr lang="it-IT" sz="1600" i="1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Living</a:t>
            </a:r>
            <a:r>
              <a:rPr lang="it-IT" sz="1600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ADL)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703639" y="1334565"/>
            <a:ext cx="4981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Limitazioni alle attività </a:t>
            </a:r>
            <a:r>
              <a:rPr lang="it-IT" sz="1600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strumentali della vita quotidiana (</a:t>
            </a:r>
            <a:r>
              <a:rPr lang="it-IT" sz="1600" i="1" dirty="0" err="1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Instrumental</a:t>
            </a:r>
            <a:r>
              <a:rPr lang="it-IT" sz="1600" i="1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i="1" dirty="0" err="1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Activities</a:t>
            </a:r>
            <a:r>
              <a:rPr lang="it-IT" sz="1600" i="1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it-IT" sz="1600" i="1" dirty="0" err="1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Daily</a:t>
            </a:r>
            <a:r>
              <a:rPr lang="it-IT" sz="1600" i="1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Living</a:t>
            </a:r>
            <a:r>
              <a:rPr lang="it-IT" sz="1600" dirty="0">
                <a:solidFill>
                  <a:srgbClr val="1934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IADL)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548" y="1919340"/>
            <a:ext cx="5451938" cy="450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4" y="1935837"/>
            <a:ext cx="5425626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53092"/>
            <a:ext cx="10515600" cy="14841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3600" dirty="0"/>
              <a:t>Profilo Demografico </a:t>
            </a:r>
            <a:r>
              <a:rPr lang="it-IT" sz="3600" dirty="0" smtClean="0"/>
              <a:t>Provincia </a:t>
            </a:r>
            <a:r>
              <a:rPr lang="it-IT" sz="3600" dirty="0"/>
              <a:t>di Modena,</a:t>
            </a:r>
            <a:br>
              <a:rPr lang="it-IT" sz="3600" dirty="0"/>
            </a:br>
            <a:r>
              <a:rPr lang="it-IT" sz="3600" dirty="0" smtClean="0"/>
              <a:t>Emilia-Romagna, Italia - anno 2021</a:t>
            </a:r>
            <a:endParaRPr lang="it-IT" sz="36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52456"/>
              </p:ext>
            </p:extLst>
          </p:nvPr>
        </p:nvGraphicFramePr>
        <p:xfrm>
          <a:off x="1866000" y="5834743"/>
          <a:ext cx="2311327" cy="58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838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i="1" u="none" strike="noStrike" baseline="30000" dirty="0">
                          <a:effectLst/>
                        </a:rPr>
                        <a:t>1</a:t>
                      </a:r>
                      <a:r>
                        <a:rPr lang="it-IT" sz="1000" i="1" u="none" strike="noStrike" dirty="0">
                          <a:effectLst/>
                        </a:rPr>
                        <a:t> (pop 65 anni e più/pop 0-14 anni)*100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10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i="1" u="none" strike="noStrike" baseline="30000" dirty="0">
                          <a:effectLst/>
                        </a:rPr>
                        <a:t>2</a:t>
                      </a:r>
                      <a:r>
                        <a:rPr lang="it-IT" sz="1000" i="1" u="none" strike="noStrike" dirty="0">
                          <a:effectLst/>
                        </a:rPr>
                        <a:t> (pop 65 anni e più/pop residente)*100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10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i="1" u="none" strike="noStrike" baseline="30000" dirty="0">
                          <a:effectLst/>
                        </a:rPr>
                        <a:t>3</a:t>
                      </a:r>
                      <a:r>
                        <a:rPr lang="it-IT" sz="1000" i="1" u="none" strike="noStrike" dirty="0">
                          <a:effectLst/>
                        </a:rPr>
                        <a:t> (pop 65 anni e più/pop 15-64 anni)*100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00" y="1982848"/>
            <a:ext cx="8460000" cy="36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72047" y="3526971"/>
            <a:ext cx="973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rgbClr val="C00000"/>
                </a:solidFill>
                <a:latin typeface="+mj-lt"/>
              </a:rPr>
              <a:t>Mortalità e </a:t>
            </a:r>
          </a:p>
          <a:p>
            <a:pPr algn="r"/>
            <a:r>
              <a:rPr lang="it-IT" sz="4800" dirty="0" smtClean="0">
                <a:solidFill>
                  <a:srgbClr val="C00000"/>
                </a:solidFill>
                <a:latin typeface="+mj-lt"/>
              </a:rPr>
              <a:t>Prevalenza della patologie croniche</a:t>
            </a:r>
            <a:endParaRPr lang="it-IT" sz="4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74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912" y="336202"/>
            <a:ext cx="10515600" cy="1080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Cause di morte</a:t>
            </a:r>
            <a:br>
              <a:rPr lang="it-IT" sz="3600" dirty="0" smtClean="0"/>
            </a:br>
            <a:r>
              <a:rPr lang="it-IT" sz="3600" dirty="0" smtClean="0"/>
              <a:t>Provincia </a:t>
            </a:r>
            <a:r>
              <a:rPr lang="it-IT" sz="3600" dirty="0"/>
              <a:t>di </a:t>
            </a:r>
            <a:r>
              <a:rPr lang="it-IT" sz="3600" dirty="0" smtClean="0"/>
              <a:t>Modena e Emilia-Romagna 2017-2021</a:t>
            </a:r>
            <a:endParaRPr lang="it-IT" sz="36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7902"/>
          <a:stretch/>
        </p:blipFill>
        <p:spPr>
          <a:xfrm>
            <a:off x="303305" y="5486375"/>
            <a:ext cx="1525603" cy="95969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88489" y="6369867"/>
            <a:ext cx="2294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*Dati 2020-2021</a:t>
            </a:r>
            <a:endParaRPr lang="it-IT" sz="12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29160" y="4148625"/>
            <a:ext cx="32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*</a:t>
            </a:r>
            <a:endParaRPr lang="it-IT" sz="11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49" y="1667111"/>
            <a:ext cx="643750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21508"/>
            <a:ext cx="10515600" cy="1080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Anni </a:t>
            </a:r>
            <a:r>
              <a:rPr lang="it-IT" sz="3600" dirty="0"/>
              <a:t>di vita </a:t>
            </a:r>
            <a:r>
              <a:rPr lang="it-IT" sz="3600" dirty="0" smtClean="0"/>
              <a:t>persi (YLL*), </a:t>
            </a:r>
            <a:br>
              <a:rPr lang="it-IT" sz="3600" dirty="0" smtClean="0"/>
            </a:br>
            <a:r>
              <a:rPr lang="it-IT" sz="3600" b="1" dirty="0" smtClean="0"/>
              <a:t>Provincia di Modena</a:t>
            </a:r>
            <a:r>
              <a:rPr lang="it-IT" sz="3600" dirty="0" smtClean="0"/>
              <a:t>, anni </a:t>
            </a:r>
            <a:r>
              <a:rPr lang="it-IT" sz="3600" b="1" dirty="0" smtClean="0"/>
              <a:t>2011 e 2021</a:t>
            </a:r>
            <a:endParaRPr lang="it-IT" sz="3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14846" y="1450230"/>
            <a:ext cx="1254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2060"/>
                </a:solidFill>
              </a:rPr>
              <a:t>2011</a:t>
            </a:r>
            <a:endParaRPr lang="it-IT" sz="22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444467" y="1463092"/>
            <a:ext cx="765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</a:rPr>
              <a:t>2021</a:t>
            </a:r>
            <a:endParaRPr lang="it-IT" sz="22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2646" y="6540672"/>
            <a:ext cx="4859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*  Cumulato degli anni perduti sulla base della speranza di vita età specifica</a:t>
            </a:r>
            <a:endParaRPr lang="it-IT" sz="1200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t="48558" b="7902"/>
          <a:stretch/>
        </p:blipFill>
        <p:spPr>
          <a:xfrm>
            <a:off x="10525782" y="6338113"/>
            <a:ext cx="1436134" cy="42709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81" y="1868476"/>
            <a:ext cx="8304024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0783" y="122010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Primi 25 tumori per frequenza nel Distretto di Sassuolo</a:t>
            </a:r>
            <a:br>
              <a:rPr lang="it-IT" sz="3200" dirty="0" smtClean="0"/>
            </a:br>
            <a:r>
              <a:rPr lang="it-IT" sz="3200" dirty="0" smtClean="0"/>
              <a:t>(uomini e donne - anni 2015-2019)*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9215" y="6550223"/>
            <a:ext cx="337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* </a:t>
            </a:r>
            <a:r>
              <a:rPr lang="it-IT" sz="1400" i="1" dirty="0" smtClean="0"/>
              <a:t>esclusi </a:t>
            </a:r>
            <a:r>
              <a:rPr lang="it-IT" sz="1400" i="1" dirty="0"/>
              <a:t>carcinoma della cute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53" y="1447573"/>
            <a:ext cx="5253228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Mortalità dei principali tumori (C00-D48),</a:t>
            </a:r>
            <a:br>
              <a:rPr lang="it-IT" sz="3600" dirty="0" smtClean="0"/>
            </a:br>
            <a:r>
              <a:rPr lang="it-IT" sz="3600" dirty="0" smtClean="0"/>
              <a:t>Provincia di Modena, anno 2017-2021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62" y="1597019"/>
            <a:ext cx="7452675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47" y="2057158"/>
            <a:ext cx="8395105" cy="408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Diabete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04318" y="1474651"/>
            <a:ext cx="7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Stima della prevalenza (n° persone e tasso grezzo x 1.000) – anno 2021</a:t>
            </a:r>
            <a:endParaRPr lang="it-IT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13805" y="6284676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banche dati sanitarie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5495962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39" y="2065094"/>
            <a:ext cx="8406122" cy="408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Scompenso Cardiaco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banche dati sanitarie</a:t>
            </a:r>
            <a:endParaRPr lang="it-IT" sz="12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04318" y="1474651"/>
            <a:ext cx="7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Stima della prevalenza (n° persone e tasso grezzo x 1.000) – anno 2021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30600969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Insufficienza renale cronica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banche dati sanitarie</a:t>
            </a:r>
            <a:endParaRPr lang="it-IT" sz="12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04318" y="1474651"/>
            <a:ext cx="7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Stima della prevalenza (n° persone e tasso grezzo x 1.000) – anno 2021</a:t>
            </a:r>
            <a:endParaRPr lang="it-IT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39" y="2055804"/>
            <a:ext cx="8406122" cy="4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198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39" y="2114330"/>
            <a:ext cx="8406122" cy="408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Asma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banche dati sanitarie</a:t>
            </a:r>
            <a:endParaRPr lang="it-IT" sz="12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04318" y="1474651"/>
            <a:ext cx="7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Stima della prevalenza (n° persone e tasso grezzo x 1.000) – anno 2021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984529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39" y="2114330"/>
            <a:ext cx="8406122" cy="408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BPCO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banche dati sanitarie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04318" y="1474651"/>
            <a:ext cx="7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Stima della prevalenza (n° persone e tasso grezzo x 1.000) – anno 2021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31896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18" y="1646721"/>
            <a:ext cx="10080000" cy="46568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13253"/>
            <a:ext cx="10515600" cy="1080000"/>
          </a:xfrm>
        </p:spPr>
        <p:txBody>
          <a:bodyPr>
            <a:normAutofit/>
          </a:bodyPr>
          <a:lstStyle/>
          <a:p>
            <a:r>
              <a:rPr lang="it-IT" sz="3600" dirty="0"/>
              <a:t>Indice di </a:t>
            </a:r>
            <a:r>
              <a:rPr lang="it-IT" sz="3600" dirty="0" smtClean="0"/>
              <a:t>vecchiaia per distretto, anno 2021</a:t>
            </a:r>
            <a:endParaRPr lang="it-IT" sz="3600" dirty="0"/>
          </a:p>
        </p:txBody>
      </p:sp>
      <p:cxnSp>
        <p:nvCxnSpPr>
          <p:cNvPr id="5" name="Connettore diritto 4"/>
          <p:cNvCxnSpPr/>
          <p:nvPr/>
        </p:nvCxnSpPr>
        <p:spPr>
          <a:xfrm flipH="1">
            <a:off x="1820411" y="2793977"/>
            <a:ext cx="9018166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821809" y="3037771"/>
            <a:ext cx="9018166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7354897" y="2087617"/>
            <a:ext cx="905691" cy="836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493619" y="2984778"/>
            <a:ext cx="905691" cy="83602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4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39" y="2081428"/>
            <a:ext cx="8406122" cy="408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Cardiopatia Ischemica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banche dati sanitarie</a:t>
            </a:r>
            <a:endParaRPr lang="it-IT" sz="1200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04318" y="1474651"/>
            <a:ext cx="7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Stima della prevalenza (n° persone e tasso grezzo x 1.000) – anno 2021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0283051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39" y="2084390"/>
            <a:ext cx="8406122" cy="408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Parkinson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banche dati sanitarie</a:t>
            </a:r>
            <a:endParaRPr lang="it-IT" sz="1200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04318" y="1474651"/>
            <a:ext cx="701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Stima della prevalenza (n° persone e tasso grezzo x 1.000) – anno 2021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5262979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61" y="1088559"/>
            <a:ext cx="9820677" cy="457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63531"/>
            <a:ext cx="10515600" cy="875846"/>
          </a:xfrm>
          <a:noFill/>
        </p:spPr>
        <p:txBody>
          <a:bodyPr>
            <a:normAutofit fontScale="90000"/>
          </a:bodyPr>
          <a:lstStyle/>
          <a:p>
            <a:r>
              <a:rPr lang="it-IT" dirty="0" smtClean="0"/>
              <a:t>Persone con almeno una</a:t>
            </a:r>
            <a:br>
              <a:rPr lang="it-IT" dirty="0" smtClean="0"/>
            </a:br>
            <a:r>
              <a:rPr lang="it-IT" dirty="0" smtClean="0"/>
              <a:t>patologia cronica*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8965" y="643938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2015-2021</a:t>
            </a:r>
            <a:endParaRPr lang="it-IT" sz="120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02182" y="1464623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6406" y="5900034"/>
            <a:ext cx="11320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smtClean="0"/>
              <a:t>*Patologie croniche indagate: cardiache </a:t>
            </a:r>
            <a:r>
              <a:rPr lang="it-IT" sz="1100" i="1" dirty="0"/>
              <a:t>(infarto del miocardio, ischemia cardiaca, malattie delle coronarie o altre malattie del cuore</a:t>
            </a:r>
            <a:r>
              <a:rPr lang="it-IT" sz="1100" i="1" dirty="0" smtClean="0"/>
              <a:t>), Respiratorie </a:t>
            </a:r>
            <a:r>
              <a:rPr lang="it-IT" sz="1100" i="1" dirty="0"/>
              <a:t>(bronchite cronica, enfisema, insufficienza respiratoria, asma bronchiale</a:t>
            </a:r>
            <a:r>
              <a:rPr lang="it-IT" sz="1100" i="1" dirty="0" smtClean="0"/>
              <a:t>), Ictus </a:t>
            </a:r>
            <a:r>
              <a:rPr lang="it-IT" sz="1100" i="1" dirty="0"/>
              <a:t>o ischemia </a:t>
            </a:r>
            <a:r>
              <a:rPr lang="it-IT" sz="1100" i="1" dirty="0" smtClean="0"/>
              <a:t>celebrale, Diabete, Tumori </a:t>
            </a:r>
            <a:r>
              <a:rPr lang="it-IT" sz="1100" i="1" dirty="0"/>
              <a:t>(comprese leucemie e linfomi</a:t>
            </a:r>
            <a:r>
              <a:rPr lang="it-IT" sz="1100" i="1" dirty="0" smtClean="0"/>
              <a:t>), Malattie </a:t>
            </a:r>
            <a:r>
              <a:rPr lang="it-IT" sz="1100" i="1" dirty="0"/>
              <a:t>croniche del fegato o </a:t>
            </a:r>
            <a:r>
              <a:rPr lang="it-IT" sz="1100" i="1" dirty="0" smtClean="0"/>
              <a:t>cirrosi, Insufficienza renale</a:t>
            </a:r>
            <a:endParaRPr lang="it-IT" sz="1100" i="1" dirty="0"/>
          </a:p>
        </p:txBody>
      </p:sp>
      <p:sp>
        <p:nvSpPr>
          <p:cNvPr id="9" name="Ovale 8"/>
          <p:cNvSpPr/>
          <p:nvPr/>
        </p:nvSpPr>
        <p:spPr>
          <a:xfrm>
            <a:off x="2662727" y="2356089"/>
            <a:ext cx="809677" cy="873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330957" y="2831868"/>
            <a:ext cx="810623" cy="7949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734638" y="2792713"/>
            <a:ext cx="810623" cy="7949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517959" y="2649493"/>
            <a:ext cx="810623" cy="7949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2440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039942" y="2212845"/>
            <a:ext cx="7976591" cy="2852737"/>
          </a:xfrm>
        </p:spPr>
        <p:txBody>
          <a:bodyPr anchor="ctr"/>
          <a:lstStyle/>
          <a:p>
            <a:r>
              <a:rPr lang="it-IT" dirty="0" smtClean="0"/>
              <a:t>Grazie per l’attenzione!</a:t>
            </a:r>
            <a:br>
              <a:rPr lang="it-IT" dirty="0" smtClean="0"/>
            </a:b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Attività fisica in PASSI d’Argento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Per indagare l’attività fisica la sorveglianza PASSI d’Argento adotta il PASE (</a:t>
            </a:r>
            <a:r>
              <a:rPr lang="it-IT" altLang="it-IT" i="1" dirty="0" err="1"/>
              <a:t>Physical</a:t>
            </a:r>
            <a:r>
              <a:rPr lang="it-IT" altLang="it-IT" i="1" dirty="0"/>
              <a:t> Activity Scale for the </a:t>
            </a:r>
            <a:r>
              <a:rPr lang="it-IT" altLang="it-IT" i="1" dirty="0" err="1"/>
              <a:t>Elderly</a:t>
            </a:r>
            <a:r>
              <a:rPr lang="it-IT" altLang="it-IT" dirty="0"/>
              <a:t>), un sistema validato a livello internazionale che rileva il livello di attività fisica della popolazione ultra 64enne attraverso una serie di domande riferite a una settimana di vita normale</a:t>
            </a:r>
          </a:p>
          <a:p>
            <a:r>
              <a:rPr lang="it-IT" altLang="it-IT" dirty="0"/>
              <a:t>In rapporto alla frequenza settimanale e all’intensità con cui le varie attività vengono svolte, si calcola un punteggio (</a:t>
            </a:r>
            <a:r>
              <a:rPr lang="it-IT" altLang="it-IT" i="1" dirty="0"/>
              <a:t>PASE score</a:t>
            </a:r>
            <a:r>
              <a:rPr lang="it-IT" altLang="it-IT" dirty="0"/>
              <a:t>), più alto nelle persone attive</a:t>
            </a:r>
          </a:p>
          <a:p>
            <a:r>
              <a:rPr lang="it-IT" altLang="it-IT" dirty="0"/>
              <a:t>Il </a:t>
            </a:r>
            <a:r>
              <a:rPr lang="it-IT" altLang="it-IT" i="1" dirty="0"/>
              <a:t>PASE score</a:t>
            </a:r>
            <a:r>
              <a:rPr lang="it-IT" altLang="it-IT" dirty="0"/>
              <a:t> </a:t>
            </a:r>
            <a:r>
              <a:rPr lang="it-IT" altLang="it-IT" b="1" dirty="0"/>
              <a:t>non</a:t>
            </a:r>
            <a:r>
              <a:rPr lang="it-IT" altLang="it-IT" dirty="0"/>
              <a:t> può essere calcolato per le persone con difficoltà a </a:t>
            </a:r>
            <a:r>
              <a:rPr lang="it-IT" altLang="it-IT" dirty="0" smtClean="0"/>
              <a:t>deambulare</a:t>
            </a:r>
            <a:endParaRPr lang="it-IT" altLang="it-IT" dirty="0"/>
          </a:p>
        </p:txBody>
      </p:sp>
      <p:pic>
        <p:nvPicPr>
          <p:cNvPr id="4" name="Picture 14" descr="Passi-d'argen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Attività fisica in PASSI d’Argento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La sorveglianza definisce come </a:t>
            </a:r>
            <a:r>
              <a:rPr lang="it-IT" altLang="it-IT" b="1" dirty="0"/>
              <a:t>sufficientemente attivi</a:t>
            </a:r>
            <a:r>
              <a:rPr lang="it-IT" altLang="it-IT" dirty="0"/>
              <a:t> (cioè parzialmente o completamente attivi) gli ultra 64enni con un </a:t>
            </a:r>
            <a:r>
              <a:rPr lang="it-IT" altLang="it-IT" i="1" dirty="0"/>
              <a:t>PASE score</a:t>
            </a:r>
            <a:r>
              <a:rPr lang="it-IT" altLang="it-IT" dirty="0"/>
              <a:t> superiore al 40° percentile della distribuzione nazionale calcolata sulle persone definite eleggibili </a:t>
            </a:r>
          </a:p>
          <a:p>
            <a:r>
              <a:rPr lang="it-IT" altLang="it-IT" dirty="0"/>
              <a:t>Sono definite </a:t>
            </a:r>
            <a:r>
              <a:rPr lang="it-IT" altLang="it-IT" b="1" dirty="0"/>
              <a:t>eleggibili</a:t>
            </a:r>
            <a:r>
              <a:rPr lang="it-IT" altLang="it-IT" dirty="0"/>
              <a:t> le persone senza problemi di deambulazione e che sono riuscite a rispondere per intero al questionario senza l’intervento del </a:t>
            </a:r>
            <a:r>
              <a:rPr lang="it-IT" altLang="it-IT" dirty="0" err="1"/>
              <a:t>proxi</a:t>
            </a:r>
            <a:endParaRPr lang="it-IT" altLang="it-IT" dirty="0"/>
          </a:p>
        </p:txBody>
      </p:sp>
      <p:pic>
        <p:nvPicPr>
          <p:cNvPr id="4" name="Picture 14" descr="Passi-d'argen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699" y="353899"/>
            <a:ext cx="1343787" cy="6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24" y="2570532"/>
            <a:ext cx="6333552" cy="345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457" y="212725"/>
            <a:ext cx="10515600" cy="1325563"/>
          </a:xfrm>
        </p:spPr>
        <p:txBody>
          <a:bodyPr/>
          <a:lstStyle/>
          <a:p>
            <a:r>
              <a:rPr lang="it-IT" dirty="0" smtClean="0"/>
              <a:t>Livello d’istruzione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971" y="6353625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</a:t>
            </a:r>
            <a:endParaRPr lang="it-IT" sz="1200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00372" y="1261736"/>
            <a:ext cx="311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  <a:endParaRPr lang="it-IT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394112" y="1985757"/>
            <a:ext cx="432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Stima di circa 313.600 persone 18-69enni</a:t>
            </a:r>
          </a:p>
          <a:p>
            <a:pPr algn="ctr"/>
            <a:r>
              <a:rPr lang="it-IT" sz="1600" i="1" dirty="0" smtClean="0">
                <a:solidFill>
                  <a:srgbClr val="003399"/>
                </a:solidFill>
              </a:rPr>
              <a:t>con alta istruzione in provincia di Modena</a:t>
            </a:r>
            <a:endParaRPr lang="it-IT" sz="1600" i="1" dirty="0">
              <a:solidFill>
                <a:srgbClr val="003399"/>
              </a:solidFill>
            </a:endParaRPr>
          </a:p>
        </p:txBody>
      </p:sp>
      <p:sp>
        <p:nvSpPr>
          <p:cNvPr id="14" name="Parentesi graffa chiusa 13"/>
          <p:cNvSpPr/>
          <p:nvPr/>
        </p:nvSpPr>
        <p:spPr>
          <a:xfrm rot="16200000">
            <a:off x="5521280" y="1858124"/>
            <a:ext cx="264542" cy="1908451"/>
          </a:xfrm>
          <a:prstGeom prst="rightBrace">
            <a:avLst>
              <a:gd name="adj1" fmla="val 44181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57" y="1261736"/>
            <a:ext cx="3645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89" y="1270892"/>
            <a:ext cx="4567698" cy="496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457" y="137037"/>
            <a:ext cx="10515600" cy="97381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14 o più giorni in cattiva salute</a:t>
            </a:r>
            <a:br>
              <a:rPr lang="it-IT" dirty="0" smtClean="0"/>
            </a:br>
            <a:r>
              <a:rPr lang="it-IT" dirty="0" smtClean="0"/>
              <a:t>per motivi fisici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6564492" y="1976474"/>
            <a:ext cx="280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Cresce con l’età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6194950" y="3356669"/>
            <a:ext cx="232517" cy="836331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529566" y="3450605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bassa istruzione</a:t>
            </a:r>
          </a:p>
        </p:txBody>
      </p:sp>
      <p:sp>
        <p:nvSpPr>
          <p:cNvPr id="10" name="Parentesi graffa chiusa 9"/>
          <p:cNvSpPr/>
          <p:nvPr/>
        </p:nvSpPr>
        <p:spPr>
          <a:xfrm>
            <a:off x="6287001" y="4481465"/>
            <a:ext cx="169862" cy="583973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6564492" y="4453420"/>
            <a:ext cx="324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difficoltà economiche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6289596" y="5310384"/>
            <a:ext cx="137872" cy="49881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564492" y="5275203"/>
            <a:ext cx="3091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almeno una patologia cronica</a:t>
            </a:r>
          </a:p>
        </p:txBody>
      </p:sp>
      <p:sp>
        <p:nvSpPr>
          <p:cNvPr id="14" name="Parentesi graffa chiusa 13"/>
          <p:cNvSpPr/>
          <p:nvPr/>
        </p:nvSpPr>
        <p:spPr>
          <a:xfrm>
            <a:off x="6190966" y="1775162"/>
            <a:ext cx="197260" cy="687356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564492" y="2727190"/>
            <a:ext cx="294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donne</a:t>
            </a:r>
          </a:p>
        </p:txBody>
      </p:sp>
      <p:sp>
        <p:nvSpPr>
          <p:cNvPr id="16" name="Parentesi graffa chiusa 15"/>
          <p:cNvSpPr/>
          <p:nvPr/>
        </p:nvSpPr>
        <p:spPr>
          <a:xfrm>
            <a:off x="6190966" y="2579656"/>
            <a:ext cx="192070" cy="557083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311889" y="947727"/>
            <a:ext cx="31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 </a:t>
            </a:r>
          </a:p>
          <a:p>
            <a:pPr algn="ctr"/>
            <a:r>
              <a:rPr lang="it-IT" b="1" i="1" dirty="0" smtClean="0"/>
              <a:t>Provincia di Modena</a:t>
            </a:r>
            <a:endParaRPr lang="it-IT" b="1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4542" y="6411733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 – Provincia di Modena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4808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15" y="1110855"/>
            <a:ext cx="4665618" cy="5292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457" y="137037"/>
            <a:ext cx="10515600" cy="973818"/>
          </a:xfrm>
          <a:noFill/>
        </p:spPr>
        <p:txBody>
          <a:bodyPr>
            <a:normAutofit fontScale="90000"/>
          </a:bodyPr>
          <a:lstStyle/>
          <a:p>
            <a:r>
              <a:rPr lang="it-IT" dirty="0" smtClean="0"/>
              <a:t>14 o più giorni in cattiva salute</a:t>
            </a:r>
            <a:br>
              <a:rPr lang="it-IT" dirty="0" smtClean="0"/>
            </a:br>
            <a:r>
              <a:rPr lang="it-IT" dirty="0" smtClean="0"/>
              <a:t>per motivi psicologici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3233" y="6458177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 </a:t>
            </a:r>
            <a:r>
              <a:rPr lang="it-IT" sz="1200" i="1" dirty="0"/>
              <a:t>– </a:t>
            </a:r>
            <a:r>
              <a:rPr lang="it-IT" sz="1200" i="1" dirty="0" smtClean="0"/>
              <a:t>Provincia di Modena</a:t>
            </a:r>
            <a:endParaRPr lang="it-IT" sz="12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6989267" y="4371496"/>
            <a:ext cx="324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difficoltà economiche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6733975" y="5255220"/>
            <a:ext cx="137872" cy="49881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985749" y="5181461"/>
            <a:ext cx="324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almeno una patologia cronica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985749" y="2669908"/>
            <a:ext cx="294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nelle donne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561627" y="1164723"/>
            <a:ext cx="31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</a:t>
            </a:r>
          </a:p>
          <a:p>
            <a:pPr algn="ctr"/>
            <a:r>
              <a:rPr lang="it-IT" b="1" i="1" dirty="0" smtClean="0"/>
              <a:t>Provincia di Modena</a:t>
            </a:r>
            <a:endParaRPr lang="it-IT" b="1" i="1" dirty="0"/>
          </a:p>
        </p:txBody>
      </p:sp>
      <p:sp>
        <p:nvSpPr>
          <p:cNvPr id="10" name="Parentesi graffa chiusa 9"/>
          <p:cNvSpPr/>
          <p:nvPr/>
        </p:nvSpPr>
        <p:spPr>
          <a:xfrm>
            <a:off x="6717980" y="4402565"/>
            <a:ext cx="169862" cy="583973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Parentesi graffa chiusa 13"/>
          <p:cNvSpPr/>
          <p:nvPr/>
        </p:nvSpPr>
        <p:spPr>
          <a:xfrm>
            <a:off x="6670235" y="2561958"/>
            <a:ext cx="201612" cy="584200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82" y="1183731"/>
            <a:ext cx="4347036" cy="525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86" y="191467"/>
            <a:ext cx="10515600" cy="973818"/>
          </a:xfrm>
          <a:noFill/>
        </p:spPr>
        <p:txBody>
          <a:bodyPr>
            <a:normAutofit/>
          </a:bodyPr>
          <a:lstStyle/>
          <a:p>
            <a:r>
              <a:rPr lang="it-IT" sz="3200" dirty="0" smtClean="0"/>
              <a:t>14 o più giorni con limitazione delle attività quotidiane</a:t>
            </a:r>
            <a:br>
              <a:rPr lang="it-IT" sz="3200" dirty="0" smtClean="0"/>
            </a:br>
            <a:r>
              <a:rPr lang="it-IT" sz="3200" dirty="0" smtClean="0"/>
              <a:t>per motivi fisici o psicologici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56" y="263531"/>
            <a:ext cx="1207896" cy="585554"/>
          </a:xfrm>
          <a:prstGeom prst="rect">
            <a:avLst/>
          </a:prstGeom>
        </p:spPr>
      </p:pic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5779931" y="2012772"/>
            <a:ext cx="2584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i 50-69enni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5522373" y="5423745"/>
            <a:ext cx="155465" cy="429103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5784412" y="5292236"/>
            <a:ext cx="324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patologie croniche</a:t>
            </a:r>
          </a:p>
        </p:txBody>
      </p:sp>
      <p:sp>
        <p:nvSpPr>
          <p:cNvPr id="16" name="Parentesi graffa chiusa 15"/>
          <p:cNvSpPr/>
          <p:nvPr/>
        </p:nvSpPr>
        <p:spPr>
          <a:xfrm>
            <a:off x="5445608" y="1792871"/>
            <a:ext cx="220400" cy="809135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003399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561627" y="1621923"/>
            <a:ext cx="311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Persone 18-69 anni  </a:t>
            </a:r>
          </a:p>
          <a:p>
            <a:pPr algn="ctr"/>
            <a:r>
              <a:rPr lang="it-IT" b="1" i="1" dirty="0" smtClean="0"/>
              <a:t>Provincia di Modena</a:t>
            </a:r>
            <a:endParaRPr lang="it-IT" b="1" i="1" dirty="0"/>
          </a:p>
        </p:txBody>
      </p:sp>
      <p:sp>
        <p:nvSpPr>
          <p:cNvPr id="14" name="Parentesi graffa chiusa 13"/>
          <p:cNvSpPr/>
          <p:nvPr/>
        </p:nvSpPr>
        <p:spPr>
          <a:xfrm>
            <a:off x="5479083" y="4560063"/>
            <a:ext cx="198755" cy="586683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784412" y="4555459"/>
            <a:ext cx="2879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difficoltà economiche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5784442" y="3576740"/>
            <a:ext cx="2777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persone con bassa istruzione</a:t>
            </a:r>
          </a:p>
        </p:txBody>
      </p:sp>
      <p:sp>
        <p:nvSpPr>
          <p:cNvPr id="19" name="Parentesi graffa chiusa 18"/>
          <p:cNvSpPr/>
          <p:nvPr/>
        </p:nvSpPr>
        <p:spPr>
          <a:xfrm>
            <a:off x="5479083" y="3330195"/>
            <a:ext cx="220401" cy="963072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89910" y="6439731"/>
            <a:ext cx="489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Fonte dati: sorveglianza PASSI 2018-2021 </a:t>
            </a:r>
            <a:r>
              <a:rPr lang="it-IT" sz="1200" i="1" dirty="0"/>
              <a:t>– </a:t>
            </a:r>
            <a:r>
              <a:rPr lang="it-IT" sz="1200" i="1" dirty="0" smtClean="0"/>
              <a:t>Provincia di Modena</a:t>
            </a:r>
            <a:endParaRPr lang="it-IT" sz="1200" i="1" dirty="0"/>
          </a:p>
        </p:txBody>
      </p:sp>
      <p:sp>
        <p:nvSpPr>
          <p:cNvPr id="17" name="Parentesi graffa chiusa 16"/>
          <p:cNvSpPr/>
          <p:nvPr/>
        </p:nvSpPr>
        <p:spPr>
          <a:xfrm>
            <a:off x="5478075" y="2680896"/>
            <a:ext cx="155465" cy="429103"/>
          </a:xfrm>
          <a:prstGeom prst="rightBrace">
            <a:avLst>
              <a:gd name="adj1" fmla="val 24206"/>
              <a:gd name="adj2" fmla="val 50000"/>
            </a:avLst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CasellaDiTesto 3"/>
          <p:cNvSpPr txBox="1">
            <a:spLocks noChangeArrowheads="1"/>
          </p:cNvSpPr>
          <p:nvPr/>
        </p:nvSpPr>
        <p:spPr bwMode="auto">
          <a:xfrm>
            <a:off x="5699484" y="2687100"/>
            <a:ext cx="2584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3399"/>
                </a:solidFill>
                <a:latin typeface="+mn-lt"/>
                <a:ea typeface="ＭＳ Ｐゴシック" panose="020B0600070205080204" pitchFamily="34" charset="-128"/>
              </a:rPr>
              <a:t>Maggiore tra le donne</a:t>
            </a:r>
          </a:p>
        </p:txBody>
      </p:sp>
    </p:spTree>
    <p:extLst>
      <p:ext uri="{BB962C8B-B14F-4D97-AF65-F5344CB8AC3E}">
        <p14:creationId xmlns:p14="http://schemas.microsoft.com/office/powerpoint/2010/main" val="12367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11339</TotalTime>
  <Words>2987</Words>
  <Application>Microsoft Office PowerPoint</Application>
  <PresentationFormat>Widescreen</PresentationFormat>
  <Paragraphs>421</Paragraphs>
  <Slides>100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100</vt:i4>
      </vt:variant>
    </vt:vector>
  </HeadingPairs>
  <TitlesOfParts>
    <vt:vector size="108" baseType="lpstr">
      <vt:lpstr>ＭＳ Ｐゴシック</vt:lpstr>
      <vt:lpstr>Arial</vt:lpstr>
      <vt:lpstr>Calibri</vt:lpstr>
      <vt:lpstr>Calibri Light</vt:lpstr>
      <vt:lpstr>Calibri,Italic</vt:lpstr>
      <vt:lpstr>Segoe UI</vt:lpstr>
      <vt:lpstr>Times New Roman</vt:lpstr>
      <vt:lpstr>Tema di Office</vt:lpstr>
      <vt:lpstr>Il profilo di Salute della popolazione nel Provincia di Modena</vt:lpstr>
      <vt:lpstr>Indice</vt:lpstr>
      <vt:lpstr>Presentazione standard di PowerPoint</vt:lpstr>
      <vt:lpstr>Determinanti di malattia</vt:lpstr>
      <vt:lpstr>Presentazione standard di PowerPoint</vt:lpstr>
      <vt:lpstr>Fattori di rischio per malattia (tutte le cause), Italia 2019</vt:lpstr>
      <vt:lpstr>Piramide dell’età - Provincia di Modena </vt:lpstr>
      <vt:lpstr>Profilo Demografico Provincia di Modena, Emilia-Romagna, Italia - anno 2021</vt:lpstr>
      <vt:lpstr>Indice di vecchiaia per distretto, anno 2021</vt:lpstr>
      <vt:lpstr>Famiglie unipersonali per distretto, anno 2021</vt:lpstr>
      <vt:lpstr>Popolazione straniera per distretto, anno 2021</vt:lpstr>
      <vt:lpstr>Speranza di vita alla nascita per distretto, anno 2021</vt:lpstr>
      <vt:lpstr>Stato lavorativo</vt:lpstr>
      <vt:lpstr>Difficoltà economiche percepite</vt:lpstr>
      <vt:lpstr>Presentazione standard di PowerPoint</vt:lpstr>
      <vt:lpstr>Fattori di rischio comportamentali</vt:lpstr>
      <vt:lpstr>Abitudine al fumo di sigaretta</vt:lpstr>
      <vt:lpstr>Fumatori di sigaretta</vt:lpstr>
      <vt:lpstr>Fumatori di sigaretta</vt:lpstr>
      <vt:lpstr>Fumatori di sigaretta per classi d’età</vt:lpstr>
      <vt:lpstr>Fumatori di sigaretta per classi d’età</vt:lpstr>
      <vt:lpstr>Consumo di alcol</vt:lpstr>
      <vt:lpstr>Consumo di alcol a maggior rischio</vt:lpstr>
      <vt:lpstr>Consumo di alcol a maggior rischio</vt:lpstr>
      <vt:lpstr>Consumo binge nei ragazzi</vt:lpstr>
      <vt:lpstr>Attività fisica</vt:lpstr>
      <vt:lpstr>Sedentari</vt:lpstr>
      <vt:lpstr>Sedentarietà</vt:lpstr>
      <vt:lpstr>Attività fisica nei bambini di 8-9 anni</vt:lpstr>
      <vt:lpstr>Attività fisica nei ragazzi</vt:lpstr>
      <vt:lpstr>Attività fisica</vt:lpstr>
      <vt:lpstr>Stato nutrizionale</vt:lpstr>
      <vt:lpstr>Eccesso ponderale</vt:lpstr>
      <vt:lpstr>Eccesso ponderale</vt:lpstr>
      <vt:lpstr>Eccesso ponderale per età</vt:lpstr>
      <vt:lpstr>Consumo di frutta e verdura</vt:lpstr>
      <vt:lpstr>Consumo di 5 o più porzioni di frutta e verdura</vt:lpstr>
      <vt:lpstr>Consumo di meno di tre porzioni/die</vt:lpstr>
      <vt:lpstr>Consumo di frutta e verdura nei bambini di 8-9 anni</vt:lpstr>
      <vt:lpstr>Consumo di frutta e verdura nei ragazzi</vt:lpstr>
      <vt:lpstr>Fattori di rischio comportamentali nelle persone 18-69enni con patologie croniche</vt:lpstr>
      <vt:lpstr>Consigli dei sanitari per corretti stili di vita alle persone 18-69enni con patologie croniche</vt:lpstr>
      <vt:lpstr>Presentazione standard di PowerPoint</vt:lpstr>
      <vt:lpstr>Incidenti stradali: numero incidenti, feriti e decessi in provincia di Modena, 1998-2021</vt:lpstr>
      <vt:lpstr>Guida sotto effetto dell’alcol</vt:lpstr>
      <vt:lpstr>Guida sotto effetto dell’alcol</vt:lpstr>
      <vt:lpstr>Essere stati trasportati da conducente sotto effetto dell’alcol nell’ultimo mese</vt:lpstr>
      <vt:lpstr>Essere stati trasportati da conducente sotto effetto dell’alcol nell’ultimo mese</vt:lpstr>
      <vt:lpstr>Presentazione standard di PowerPoint</vt:lpstr>
      <vt:lpstr>Infortunio domestico* nell’ultimo anno</vt:lpstr>
      <vt:lpstr>Infortunio domestico nell’ultimo anno</vt:lpstr>
      <vt:lpstr>Bassa percezione del rischio di subire un infortunio domestico</vt:lpstr>
      <vt:lpstr>Infortuni domestici  Provincia di Modena, 2017-2021 </vt:lpstr>
      <vt:lpstr>Cadute</vt:lpstr>
      <vt:lpstr>Paura di cadere</vt:lpstr>
      <vt:lpstr>Presentazione standard di PowerPoint</vt:lpstr>
      <vt:lpstr>Stato di salute percepito</vt:lpstr>
      <vt:lpstr>Stato di salute percepito positivamente</vt:lpstr>
      <vt:lpstr>Stato di salute percepito positivamente</vt:lpstr>
      <vt:lpstr>Stato di salute percepito</vt:lpstr>
      <vt:lpstr>Stato di salute percepito positivamente</vt:lpstr>
      <vt:lpstr>Stato di salute percepito rispetto all’anno precedente</vt:lpstr>
      <vt:lpstr>Soddisfazione della vita condotta</vt:lpstr>
      <vt:lpstr>14 giorni o più in cattiva salute per motivi fisici o psicologici o con limitazione delle attività abituali</vt:lpstr>
      <vt:lpstr>14 o più giorni in cattiva salute per motivi fisici</vt:lpstr>
      <vt:lpstr>14 o più giorni in cattiva salute per motivi psicologici</vt:lpstr>
      <vt:lpstr>14 o più giorni con limitazione delle attività quotidiane per motivi fisici o psicologici</vt:lpstr>
      <vt:lpstr>Giorni in cattiva salute per motivi fisici</vt:lpstr>
      <vt:lpstr>Giorni in cattiva salute per motivi psicologici</vt:lpstr>
      <vt:lpstr>Giorni con limitazione delle attività quotidiane per motivi fisici o psicologici</vt:lpstr>
      <vt:lpstr>Presentazione standard di PowerPoint</vt:lpstr>
      <vt:lpstr>Sintomi di depressione</vt:lpstr>
      <vt:lpstr>Sintomi di depressione</vt:lpstr>
      <vt:lpstr>Sintomi di depressione</vt:lpstr>
      <vt:lpstr>Sintomi di depressione</vt:lpstr>
      <vt:lpstr>Presentazione standard di PowerPoint</vt:lpstr>
      <vt:lpstr>Sottogruppi di popolazione</vt:lpstr>
      <vt:lpstr>Sottogruppi di popolazione</vt:lpstr>
      <vt:lpstr>Non autonomia nelle attività della vita quotidiana</vt:lpstr>
      <vt:lpstr>Presentazione standard di PowerPoint</vt:lpstr>
      <vt:lpstr>Cause di morte Provincia di Modena e Emilia-Romagna 2017-2021</vt:lpstr>
      <vt:lpstr>Anni di vita persi (YLL*),  Provincia di Modena, anni 2011 e 2021</vt:lpstr>
      <vt:lpstr>Primi 25 tumori per frequenza nel Distretto di Sassuolo (uomini e donne - anni 2015-2019)*</vt:lpstr>
      <vt:lpstr>Mortalità dei principali tumori (C00-D48), Provincia di Modena, anno 2017-2021</vt:lpstr>
      <vt:lpstr>Diabete</vt:lpstr>
      <vt:lpstr>Scompenso Cardiaco</vt:lpstr>
      <vt:lpstr>Insufficienza renale cronica</vt:lpstr>
      <vt:lpstr>Asma</vt:lpstr>
      <vt:lpstr>BPCO</vt:lpstr>
      <vt:lpstr>Cardiopatia Ischemica</vt:lpstr>
      <vt:lpstr>Parkinson</vt:lpstr>
      <vt:lpstr>Persone con almeno una patologia cronica*</vt:lpstr>
      <vt:lpstr>Grazie per l’attenzione! </vt:lpstr>
      <vt:lpstr>Attività fisica in PASSI d’Argento</vt:lpstr>
      <vt:lpstr>Attività fisica in PASSI d’Argento</vt:lpstr>
      <vt:lpstr>Livello d’istruzione</vt:lpstr>
      <vt:lpstr>14 o più giorni in cattiva salute per motivi fisici</vt:lpstr>
      <vt:lpstr>14 o più giorni in cattiva salute per motivi psicologici</vt:lpstr>
      <vt:lpstr>14 o più giorni con limitazione delle attività quotidiane per motivi fisici o psicologici</vt:lpstr>
      <vt:lpstr>Sintomi di depressione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sampaolo</dc:creator>
  <cp:lastModifiedBy>Angela Grieco</cp:lastModifiedBy>
  <cp:revision>1102</cp:revision>
  <dcterms:created xsi:type="dcterms:W3CDTF">2020-01-14T08:28:52Z</dcterms:created>
  <dcterms:modified xsi:type="dcterms:W3CDTF">2022-09-27T07:07:06Z</dcterms:modified>
</cp:coreProperties>
</file>